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9" r:id="rId2"/>
    <p:sldId id="256" r:id="rId3"/>
    <p:sldId id="299" r:id="rId4"/>
    <p:sldId id="268" r:id="rId5"/>
    <p:sldId id="278" r:id="rId6"/>
    <p:sldId id="279" r:id="rId7"/>
    <p:sldId id="280" r:id="rId8"/>
    <p:sldId id="281" r:id="rId9"/>
    <p:sldId id="282" r:id="rId10"/>
    <p:sldId id="283" r:id="rId11"/>
    <p:sldId id="285" r:id="rId12"/>
    <p:sldId id="286" r:id="rId13"/>
    <p:sldId id="289" r:id="rId14"/>
    <p:sldId id="291" r:id="rId15"/>
    <p:sldId id="292" r:id="rId16"/>
    <p:sldId id="288" r:id="rId17"/>
    <p:sldId id="290" r:id="rId18"/>
    <p:sldId id="293" r:id="rId19"/>
    <p:sldId id="294" r:id="rId20"/>
    <p:sldId id="300" r:id="rId21"/>
    <p:sldId id="302" r:id="rId22"/>
    <p:sldId id="257" r:id="rId23"/>
    <p:sldId id="301" r:id="rId24"/>
    <p:sldId id="261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1817"/>
    <a:srgbClr val="E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726" autoAdjust="0"/>
  </p:normalViewPr>
  <p:slideViewPr>
    <p:cSldViewPr snapToGrid="0" snapToObjects="1">
      <p:cViewPr varScale="1">
        <p:scale>
          <a:sx n="120" d="100"/>
          <a:sy n="120" d="100"/>
        </p:scale>
        <p:origin x="152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E37D0-3463-5E4C-B0BD-5293236C6F78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9F75A-59AA-8748-BA5E-3C72018F4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47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84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2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0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10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9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4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9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65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17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DDB2-5F65-7F43-A7EF-90F87641C2B2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92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DDB2-5F65-7F43-A7EF-90F87641C2B2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4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uofh-my.sharepoint.com/personal/lannapur_cougarnet_uh_edu/_layouts/15/stream.aspx?id=%2Fpersonal%2Flannapur%5Fcougarnet%5Fuh%5Fedu%2FDocuments%2FRecordings%2FDnCNN%2Emp4&amp;nav=eyJyZWZlcnJhbEluZm8iOnsicmVmZXJyYWxBcHAiOiJPbmVEcml2ZUZvckJ1c2luZXNzIiwicmVmZXJyYWxBcHBQbGF0Zm9ybSI6IldlYiIsInJlZmVycmFsTW9kZSI6InZpZXciLCJyZWZlcnJhbFZpZXciOiJNeUZpbGVzTGlua0NvcHkifX0&amp;ga=1&amp;referrer=StreamWebApp%2EWeb&amp;referrerScenario=AddressBarCopied%2Eview%2E037c67a6%2D45e3%2D42fa%2Db494%2D5287aa52b9c6" TargetMode="External"/><Relationship Id="rId3" Type="http://schemas.openxmlformats.org/officeDocument/2006/relationships/image" Target="../media/image22.png"/><Relationship Id="rId7" Type="http://schemas.openxmlformats.org/officeDocument/2006/relationships/hyperlink" Target="https://uofh-my.sharepoint.com/personal/tpothuri_cougarnet_uh_edu/_layouts/15/stream.aspx?id=%2Fpersonal%2Ftpothuri%5Fcougarnet%5Fuh%5Fedu%2FDocuments%2FRecordings%2FSwinIR%2Emp4&amp;nav=eyJyZWZlcnJhbEluZm8iOnsicmVmZXJyYWxBcHAiOiJTdHJlYW1XZWJBcHAiLCJyZWZlcnJhbFZpZXciOiJTaGFyZURpYWxvZy1MaW5rIiwicmVmZXJyYWxBcHBQbGF0Zm9ybSI6IldlYiIsInJlZmVycmFsTW9kZSI6InZpZXcifX0&amp;ga=1&amp;referrer=StreamWebApp%2EWeb&amp;referrerScenario=AddressBarCopied%2Eview%2E28ac6565%2D7fd0%2D43f2%2Db88c%2D30c540badb7f" TargetMode="Externa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ofh-my.sharepoint.com/personal/tpothuri_cougarnet_uh_edu/_layouts/15/stream.aspx?id=%2Fpersonal%2Ftpothuri%5Fcougarnet%5Fuh%5Fedu%2FDocuments%2FRecordings%2FUnet%2Emp4&amp;nav=eyJyZWZlcnJhbEluZm8iOnsicmVmZXJyYWxBcHAiOiJTdHJlYW1XZWJBcHAiLCJyZWZlcnJhbFZpZXciOiJTaGFyZURpYWxvZy1MaW5rIiwicmVmZXJyYWxBcHBQbGF0Zm9ybSI6IldlYiIsInJlZmVycmFsTW9kZSI6InZpZXcifX0&amp;ga=1&amp;referrer=StreamWebApp%2EWeb&amp;referrerScenario=AddressBarCopied%2Eview%2E27cb65f0%2Da8ed%2D402f%2Dbaf4%2Dafe07ab19740" TargetMode="External"/><Relationship Id="rId5" Type="http://schemas.openxmlformats.org/officeDocument/2006/relationships/hyperlink" Target="https://uofh-my.sharepoint.com/:v:/g/personal/tpothuri_cougarnet_uh_edu/EcELzoFCzsdOtZSvHBJYUHwBIXUOTEwkAGhk8DD4iYEzVg?nav=eyJyZWZlcnJhbEluZm8iOnsicmVmZXJyYWxBcHAiOiJTdHJlYW1XZWJBcHAiLCJyZWZlcnJhbFZpZXciOiJTaGFyZURpYWxvZy1MaW5rIiwicmVmZXJyYWxBcHBQbGF0Zm9ybSI6IldlYiIsInJlZmVycmFsTW9kZSI6InZpZXcifX0%3D&amp;e=PMSOcV" TargetMode="External"/><Relationship Id="rId4" Type="http://schemas.openxmlformats.org/officeDocument/2006/relationships/hyperlink" Target="https://github.com/RohithAnnapureddy26/Advanced-Image-Compression-and-Restoration-Techniques/tree/main" TargetMode="External"/><Relationship Id="rId9" Type="http://schemas.openxmlformats.org/officeDocument/2006/relationships/hyperlink" Target="https://uofh-my.sharepoint.com/personal/lannapur_cougarnet_uh_edu/_layouts/15/stream.aspx?id=%2Fpersonal%2Flannapur%5Fcougarnet%5Fuh%5Fedu%2FDocuments%2FRecordings%2FReal%20ESRGAN%2Emp4&amp;nav=eyJyZWZlcnJhbEluZm8iOnsicmVmZXJyYWxBcHAiOiJPbmVEcml2ZUZvckJ1c2luZXNzIiwicmVmZXJyYWxBcHBQbGF0Zm9ybSI6IldlYiIsInJlZmVycmFsTW9kZSI6InZpZXciLCJyZWZlcnJhbFZpZXciOiJNeUZpbGVzTGlua0NvcHkifX0&amp;ga=1&amp;referrer=StreamWebApp%2EWeb&amp;referrerScenario=AddressBarCopied%2Eview%2E935e40ad%2Df81a%2D4923%2D87a6%2Dc980606141b7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ofh-my.sharepoint.com/:v:/g/personal/tpothuri_cougarnet_uh_edu/EcELzoFCzsdOtZSvHBJYUHwBIXUOTEwkAGhk8DD4iYEzVg?nav=eyJyZWZlcnJhbEluZm8iOnsicmVmZXJyYWxBcHAiOiJTdHJlYW1XZWJBcHAiLCJyZWZlcnJhbFZpZXciOiJTaGFyZURpYWxvZy1MaW5rIiwicmVmZXJyYWxBcHBQbGF0Zm9ybSI6IldlYiIsInJlZmVycmFsTW9kZSI6InZpZXcifX0%3D&amp;e=PMSOcV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ofh-my.sharepoint.com/personal/tpothuri_cougarnet_uh_edu/_layouts/15/stream.aspx?id=%2Fpersonal%2Ftpothuri%5Fcougarnet%5Fuh%5Fedu%2FDocuments%2FRecordings%2FUnet%2Emp4&amp;nav=eyJyZWZlcnJhbEluZm8iOnsicmVmZXJyYWxBcHAiOiJTdHJlYW1XZWJBcHAiLCJyZWZlcnJhbFZpZXciOiJTaGFyZURpYWxvZy1MaW5rIiwicmVmZXJyYWxBcHBQbGF0Zm9ybSI6IldlYiIsInJlZmVycmFsTW9kZSI6InZpZXcifX0&amp;ga=1&amp;referrer=StreamWebApp%2EWeb&amp;referrerScenario=AddressBarCopied%2Eview%2E27cb65f0%2Da8ed%2D402f%2Dbaf4%2Dafe07ab19740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ofh-my.sharepoint.com/personal/lannapur_cougarnet_uh_edu/_layouts/15/stream.aspx?id=%2Fpersonal%2Flannapur%5Fcougarnet%5Fuh%5Fedu%2FDocuments%2FRecordings%2FDnCNN%2Emp4&amp;nav=eyJyZWZlcnJhbEluZm8iOnsicmVmZXJyYWxBcHAiOiJPbmVEcml2ZUZvckJ1c2luZXNzIiwicmVmZXJyYWxBcHBQbGF0Zm9ybSI6IldlYiIsInJlZmVycmFsTW9kZSI6InZpZXciLCJyZWZlcnJhbFZpZXciOiJNeUZpbGVzTGlua0NvcHkifX0&amp;ga=1&amp;referrer=StreamWebApp%2EWeb&amp;referrerScenario=AddressBarCopied%2Eview%2E037c67a6%2D45e3%2D42fa%2Db494%2D5287aa52b9c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ofh-my.sharepoint.com/personal/tpothuri_cougarnet_uh_edu/_layouts/15/stream.aspx?id=%2Fpersonal%2Ftpothuri%5Fcougarnet%5Fuh%5Fedu%2FDocuments%2FRecordings%2FSwinIR%2Emp4&amp;nav=eyJyZWZlcnJhbEluZm8iOnsicmVmZXJyYWxBcHAiOiJTdHJlYW1XZWJBcHAiLCJyZWZlcnJhbFZpZXciOiJTaGFyZURpYWxvZy1MaW5rIiwicmVmZXJyYWxBcHBQbGF0Zm9ybSI6IldlYiIsInJlZmVycmFsTW9kZSI6InZpZXcifX0&amp;ga=1&amp;referrer=StreamWebApp%2EWeb&amp;referrerScenario=AddressBarCopied%2Eview%2E28ac6565%2D7fd0%2D43f2%2Db88c%2D30c540badb7f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ofh-my.sharepoint.com/personal/lannapur_cougarnet_uh_edu/_layouts/15/stream.aspx?id=%2Fpersonal%2Flannapur%5Fcougarnet%5Fuh%5Fedu%2FDocuments%2FRecordings%2FReal%20ESRGAN%2Emp4&amp;nav=eyJyZWZlcnJhbEluZm8iOnsicmVmZXJyYWxBcHAiOiJPbmVEcml2ZUZvckJ1c2luZXNzIiwicmVmZXJyYWxBcHBQbGF0Zm9ybSI6IldlYiIsInJlZmVycmFsTW9kZSI6InZpZXciLCJyZWZlcnJhbFZpZXciOiJNeUZpbGVzTGlua0NvcHkifX0&amp;ga=1&amp;referrer=StreamWebApp%2EWeb&amp;referrerScenario=AddressBarCopied%2Eview%2E935e40ad%2Df81a%2D4923%2D87a6%2Dc980606141b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https://developer.ibm.com/developer/default/articles/generative-adversarial-networks-explained/images/GANs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8351697-3A8F-D09B-9F7A-23032AFE4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268" y="1590116"/>
            <a:ext cx="8674509" cy="99255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4500" b="1" dirty="0"/>
              <a:t>ADVANCED IMAGE COMPRESSION </a:t>
            </a:r>
            <a:br>
              <a:rPr lang="en-US" sz="4500" b="1" dirty="0"/>
            </a:br>
            <a:r>
              <a:rPr lang="en-US" sz="4500" b="1" dirty="0"/>
              <a:t>AND IMAGE RESTORATION TECHNIQUES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31A3F05-314C-C76F-31E1-6FECBC11C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145" y="5503191"/>
            <a:ext cx="6400800" cy="522257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- Group 11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3EE590-EA1D-8C2A-DB0C-641D9E4791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25878" y="5720323"/>
            <a:ext cx="1629728" cy="790756"/>
          </a:xfrm>
          <a:prstGeom prst="rect">
            <a:avLst/>
          </a:prstGeom>
        </p:spPr>
      </p:pic>
      <p:sp>
        <p:nvSpPr>
          <p:cNvPr id="17" name="Google Shape;162;p38">
            <a:extLst>
              <a:ext uri="{FF2B5EF4-FFF2-40B4-BE49-F238E27FC236}">
                <a16:creationId xmlns:a16="http://schemas.microsoft.com/office/drawing/2014/main" id="{CE30E48F-7125-A2FE-25FF-E356D3C59B55}"/>
              </a:ext>
            </a:extLst>
          </p:cNvPr>
          <p:cNvSpPr txBox="1">
            <a:spLocks/>
          </p:cNvSpPr>
          <p:nvPr/>
        </p:nvSpPr>
        <p:spPr>
          <a:xfrm>
            <a:off x="1666112" y="1093680"/>
            <a:ext cx="5544648" cy="2607955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32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CE3E708-2D74-6E3C-CF2E-74270995AE4F}"/>
              </a:ext>
            </a:extLst>
          </p:cNvPr>
          <p:cNvSpPr txBox="1">
            <a:spLocks/>
          </p:cNvSpPr>
          <p:nvPr/>
        </p:nvSpPr>
        <p:spPr>
          <a:xfrm>
            <a:off x="317090" y="4182071"/>
            <a:ext cx="8674509" cy="992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500" b="1" dirty="0"/>
              <a:t>EDS 6397</a:t>
            </a:r>
          </a:p>
          <a:p>
            <a:pPr>
              <a:spcBef>
                <a:spcPts val="0"/>
              </a:spcBef>
            </a:pPr>
            <a:r>
              <a:rPr lang="en-US" sz="2500" b="1" dirty="0"/>
              <a:t>DIGITAL IMAGE PROCESING</a:t>
            </a:r>
          </a:p>
        </p:txBody>
      </p:sp>
    </p:spTree>
    <p:extLst>
      <p:ext uri="{BB962C8B-B14F-4D97-AF65-F5344CB8AC3E}">
        <p14:creationId xmlns:p14="http://schemas.microsoft.com/office/powerpoint/2010/main" val="1592894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64EA3-57EE-67D5-F7CE-21D9B1CFB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86F8A9-CBAA-CC7E-C8C1-74A062D6E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134" y="5887245"/>
            <a:ext cx="1426341" cy="696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24C970-42C7-0617-47E2-7523E08E902E}"/>
              </a:ext>
            </a:extLst>
          </p:cNvPr>
          <p:cNvSpPr txBox="1"/>
          <p:nvPr/>
        </p:nvSpPr>
        <p:spPr>
          <a:xfrm>
            <a:off x="540774" y="499977"/>
            <a:ext cx="224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RESTORATION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C4976B-3A0D-8121-7E49-45B7DF5289E4}"/>
              </a:ext>
            </a:extLst>
          </p:cNvPr>
          <p:cNvSpPr txBox="1"/>
          <p:nvPr/>
        </p:nvSpPr>
        <p:spPr>
          <a:xfrm>
            <a:off x="540774" y="947168"/>
            <a:ext cx="225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Model: Real ESR-GAN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CF18A92-7A60-871E-E152-2A01F3D61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534" y="2197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4327ED5F-BDCF-4D6E-F6A0-6778C75F7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44"/>
          <a:stretch/>
        </p:blipFill>
        <p:spPr bwMode="auto">
          <a:xfrm>
            <a:off x="1303084" y="1381567"/>
            <a:ext cx="6537832" cy="3301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B156C5-8AE8-63CA-68EB-489C783EF325}"/>
              </a:ext>
            </a:extLst>
          </p:cNvPr>
          <p:cNvSpPr txBox="1"/>
          <p:nvPr/>
        </p:nvSpPr>
        <p:spPr>
          <a:xfrm>
            <a:off x="628975" y="5010983"/>
            <a:ext cx="78860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Uses realistic degradation (blur, noise, compression artifacts) for better real-world performance.</a:t>
            </a:r>
          </a:p>
          <a:p>
            <a:r>
              <a:rPr lang="en-US" sz="1600" dirty="0"/>
              <a:t>Discriminator: U-Net discriminator; balances texture enhancement and artifact suppression.</a:t>
            </a:r>
          </a:p>
          <a:p>
            <a:r>
              <a:rPr lang="en-US" sz="1600" dirty="0"/>
              <a:t>Generator: Improved RRDB for better handling of diverse degradations.</a:t>
            </a:r>
          </a:p>
        </p:txBody>
      </p:sp>
    </p:spTree>
    <p:extLst>
      <p:ext uri="{BB962C8B-B14F-4D97-AF65-F5344CB8AC3E}">
        <p14:creationId xmlns:p14="http://schemas.microsoft.com/office/powerpoint/2010/main" val="62958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3CCEB-7BA3-08C0-DCF6-472A35B75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57EC7F-46C3-F57E-2378-978A2FE47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134" y="5887245"/>
            <a:ext cx="1426341" cy="696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641A35-BE48-C434-248D-0EDCB501ED99}"/>
              </a:ext>
            </a:extLst>
          </p:cNvPr>
          <p:cNvSpPr txBox="1"/>
          <p:nvPr/>
        </p:nvSpPr>
        <p:spPr>
          <a:xfrm>
            <a:off x="540774" y="499977"/>
            <a:ext cx="300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COMPARING ARCHITECTURES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0602A-5C34-EF67-B691-D17DFD530459}"/>
              </a:ext>
            </a:extLst>
          </p:cNvPr>
          <p:cNvSpPr txBox="1"/>
          <p:nvPr/>
        </p:nvSpPr>
        <p:spPr>
          <a:xfrm>
            <a:off x="540774" y="9471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47EFB6D-6F10-1682-BA1E-3E6F43BBC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534" y="2197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734C66-23E3-6BD9-5058-C1DEC7165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03678"/>
              </p:ext>
            </p:extLst>
          </p:nvPr>
        </p:nvGraphicFramePr>
        <p:xfrm>
          <a:off x="620259" y="1172987"/>
          <a:ext cx="7982967" cy="397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2934">
                  <a:extLst>
                    <a:ext uri="{9D8B030D-6E8A-4147-A177-3AD203B41FA5}">
                      <a16:colId xmlns:a16="http://schemas.microsoft.com/office/drawing/2014/main" val="1292958603"/>
                    </a:ext>
                  </a:extLst>
                </a:gridCol>
                <a:gridCol w="3525253">
                  <a:extLst>
                    <a:ext uri="{9D8B030D-6E8A-4147-A177-3AD203B41FA5}">
                      <a16:colId xmlns:a16="http://schemas.microsoft.com/office/drawing/2014/main" val="3466497387"/>
                    </a:ext>
                  </a:extLst>
                </a:gridCol>
                <a:gridCol w="3344780">
                  <a:extLst>
                    <a:ext uri="{9D8B030D-6E8A-4147-A177-3AD203B41FA5}">
                      <a16:colId xmlns:a16="http://schemas.microsoft.com/office/drawing/2014/main" val="1040572512"/>
                    </a:ext>
                  </a:extLst>
                </a:gridCol>
              </a:tblGrid>
              <a:tr h="358682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891323"/>
                  </a:ext>
                </a:extLst>
              </a:tr>
              <a:tr h="1415073">
                <a:tc>
                  <a:txBody>
                    <a:bodyPr/>
                    <a:lstStyle/>
                    <a:p>
                      <a:r>
                        <a:rPr lang="en-US" dirty="0"/>
                        <a:t>U-Net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Encoder-decoder structure with skip connections.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Captures multi-scale features and retains spatial information via skip connections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926156"/>
                  </a:ext>
                </a:extLst>
              </a:tr>
              <a:tr h="3586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 convolutional layers for feature extraction.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Effective for denoising, segmentation, and simpler restoration tasks.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606798"/>
                  </a:ext>
                </a:extLst>
              </a:tr>
              <a:tr h="358682">
                <a:tc>
                  <a:txBody>
                    <a:bodyPr/>
                    <a:lstStyle/>
                    <a:p>
                      <a:r>
                        <a:rPr lang="en-US" dirty="0"/>
                        <a:t>DnCNN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Fully convolutional network with residual learning.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Removes noise directly by predicting residual noise.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981750"/>
                  </a:ext>
                </a:extLst>
              </a:tr>
              <a:tr h="3586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Lacks multiscale or attention mechanisms.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Simple, lightweight, and effective for noise removal.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500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857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0D642-D6B0-569E-10A6-59040A69A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7F03F-A63D-56E8-75D3-97AB5EF6C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134" y="5887245"/>
            <a:ext cx="1426341" cy="696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288B44-B967-96C7-D229-22DEFC4D639C}"/>
              </a:ext>
            </a:extLst>
          </p:cNvPr>
          <p:cNvSpPr txBox="1"/>
          <p:nvPr/>
        </p:nvSpPr>
        <p:spPr>
          <a:xfrm>
            <a:off x="540774" y="499977"/>
            <a:ext cx="300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COMPARING ARCHITECTURES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4D18091-950E-CEE2-83B4-EE7830CA9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400365"/>
              </p:ext>
            </p:extLst>
          </p:nvPr>
        </p:nvGraphicFramePr>
        <p:xfrm>
          <a:off x="580516" y="1166983"/>
          <a:ext cx="7982967" cy="4524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345">
                  <a:extLst>
                    <a:ext uri="{9D8B030D-6E8A-4147-A177-3AD203B41FA5}">
                      <a16:colId xmlns:a16="http://schemas.microsoft.com/office/drawing/2014/main" val="1292958603"/>
                    </a:ext>
                  </a:extLst>
                </a:gridCol>
                <a:gridCol w="3332747">
                  <a:extLst>
                    <a:ext uri="{9D8B030D-6E8A-4147-A177-3AD203B41FA5}">
                      <a16:colId xmlns:a16="http://schemas.microsoft.com/office/drawing/2014/main" val="3466497387"/>
                    </a:ext>
                  </a:extLst>
                </a:gridCol>
                <a:gridCol w="3380875">
                  <a:extLst>
                    <a:ext uri="{9D8B030D-6E8A-4147-A177-3AD203B41FA5}">
                      <a16:colId xmlns:a16="http://schemas.microsoft.com/office/drawing/2014/main" val="1040572512"/>
                    </a:ext>
                  </a:extLst>
                </a:gridCol>
              </a:tblGrid>
              <a:tr h="358682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891323"/>
                  </a:ext>
                </a:extLst>
              </a:tr>
              <a:tr h="1415073">
                <a:tc>
                  <a:txBody>
                    <a:bodyPr/>
                    <a:lstStyle/>
                    <a:p>
                      <a:r>
                        <a:rPr lang="en-US" dirty="0"/>
                        <a:t>SwinIR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Transformer-based architecture using Swin Transformers.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Hierarchical feature extraction with attention mechanisms for long-range dependency capture.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926156"/>
                  </a:ext>
                </a:extLst>
              </a:tr>
              <a:tr h="3586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Combines patch-wise processing and local-global attention mechanisms.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Handles fine-grained details and complex degradations effectively.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606798"/>
                  </a:ext>
                </a:extLst>
              </a:tr>
              <a:tr h="358682">
                <a:tc>
                  <a:txBody>
                    <a:bodyPr/>
                    <a:lstStyle/>
                    <a:p>
                      <a:r>
                        <a:rPr lang="en-US" dirty="0"/>
                        <a:t>Real-ESRGAN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Based on RRDB (Residual-in-Residual Dense Block) architecture.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Tailored for real-world scenarios with robust feature extraction and realistic degradation handling.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981750"/>
                  </a:ext>
                </a:extLst>
              </a:tr>
              <a:tr h="2395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Incorporates U-Net discriminator and realistic degradation modeling.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Balances perceptual quality with artifact suppression.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500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294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63312-720F-A5D2-515A-66821A362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D2B10E-63BA-1094-1495-2260C068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134" y="5887245"/>
            <a:ext cx="1426341" cy="696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43DF6D-011A-DAC0-1F14-468A7901F259}"/>
              </a:ext>
            </a:extLst>
          </p:cNvPr>
          <p:cNvSpPr txBox="1"/>
          <p:nvPr/>
        </p:nvSpPr>
        <p:spPr>
          <a:xfrm>
            <a:off x="540774" y="499977"/>
            <a:ext cx="2799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RESULTS and FINDINGS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26804-F269-3414-278C-836CA0BB6787}"/>
              </a:ext>
            </a:extLst>
          </p:cNvPr>
          <p:cNvSpPr txBox="1"/>
          <p:nvPr/>
        </p:nvSpPr>
        <p:spPr>
          <a:xfrm>
            <a:off x="745958" y="1287379"/>
            <a:ext cx="2058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Compression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702E8-AE17-A4D1-2E6C-0B36AA817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44396"/>
            <a:ext cx="7772400" cy="15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2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0B3D9-8765-3E12-4553-099AA3527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0B475-AEB7-5F48-23F1-2E23A5147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134" y="5887245"/>
            <a:ext cx="1426341" cy="696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CC4B61-F0DD-12C9-D434-88E36DF467A2}"/>
              </a:ext>
            </a:extLst>
          </p:cNvPr>
          <p:cNvSpPr txBox="1"/>
          <p:nvPr/>
        </p:nvSpPr>
        <p:spPr>
          <a:xfrm>
            <a:off x="540774" y="499977"/>
            <a:ext cx="2799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RESULTS and FINDINGS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F9ECC-06F2-F840-167A-7A93B9C56FBF}"/>
              </a:ext>
            </a:extLst>
          </p:cNvPr>
          <p:cNvSpPr txBox="1"/>
          <p:nvPr/>
        </p:nvSpPr>
        <p:spPr>
          <a:xfrm>
            <a:off x="745958" y="1287379"/>
            <a:ext cx="2058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Compression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8D01F8-870F-55E4-934F-D732C61B9A3F}"/>
              </a:ext>
            </a:extLst>
          </p:cNvPr>
          <p:cNvSpPr txBox="1"/>
          <p:nvPr/>
        </p:nvSpPr>
        <p:spPr>
          <a:xfrm>
            <a:off x="890337" y="2117558"/>
            <a:ext cx="71347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Best Quality</a:t>
            </a:r>
            <a:r>
              <a:rPr lang="en-US" dirty="0"/>
              <a:t>: PNG and JPEG2000 provide perfect quality but minimal compression.</a:t>
            </a:r>
          </a:p>
          <a:p>
            <a:endParaRPr lang="en-US" dirty="0"/>
          </a:p>
          <a:p>
            <a:r>
              <a:rPr lang="en-US" b="1" dirty="0"/>
              <a:t>High Compression</a:t>
            </a:r>
            <a:r>
              <a:rPr lang="en-US" dirty="0"/>
              <a:t>: JPEG (6.21) and </a:t>
            </a:r>
            <a:r>
              <a:rPr lang="en-US" dirty="0" err="1"/>
              <a:t>WebP</a:t>
            </a:r>
            <a:r>
              <a:rPr lang="en-US" dirty="0"/>
              <a:t> (6.11) compress well, with </a:t>
            </a:r>
            <a:r>
              <a:rPr lang="en-US" dirty="0" err="1"/>
              <a:t>WebP</a:t>
            </a:r>
            <a:r>
              <a:rPr lang="en-US" dirty="0"/>
              <a:t> offering better quality. AVIF achieves the best PSNR (33.67) and SSIM (0.9682).</a:t>
            </a:r>
          </a:p>
          <a:p>
            <a:endParaRPr lang="en-US" dirty="0"/>
          </a:p>
          <a:p>
            <a:r>
              <a:rPr lang="en-US" b="1" dirty="0"/>
              <a:t>Speed vs. Quality</a:t>
            </a:r>
            <a:r>
              <a:rPr lang="en-US" dirty="0"/>
              <a:t>: </a:t>
            </a:r>
            <a:r>
              <a:rPr lang="en-US" dirty="0" err="1"/>
              <a:t>WebP</a:t>
            </a:r>
            <a:r>
              <a:rPr lang="en-US" dirty="0"/>
              <a:t> balances speed, compression, and quality efficiently.</a:t>
            </a:r>
          </a:p>
          <a:p>
            <a:endParaRPr lang="en-US" dirty="0"/>
          </a:p>
          <a:p>
            <a:r>
              <a:rPr lang="en-US" b="1" dirty="0"/>
              <a:t>Recommendation</a:t>
            </a:r>
            <a:r>
              <a:rPr lang="en-US" dirty="0"/>
              <a:t>: AVIF for high-quality compression; </a:t>
            </a:r>
            <a:r>
              <a:rPr lang="en-US" dirty="0" err="1"/>
              <a:t>WebP</a:t>
            </a:r>
            <a:r>
              <a:rPr lang="en-US" dirty="0"/>
              <a:t> for fast and efficient web use.</a:t>
            </a:r>
          </a:p>
        </p:txBody>
      </p:sp>
    </p:spTree>
    <p:extLst>
      <p:ext uri="{BB962C8B-B14F-4D97-AF65-F5344CB8AC3E}">
        <p14:creationId xmlns:p14="http://schemas.microsoft.com/office/powerpoint/2010/main" val="120274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4A482-39B6-24F0-9411-1786F6274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89682C-C2C1-944E-9F15-2F7388971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134" y="5887245"/>
            <a:ext cx="1426341" cy="696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50E4F6-E3C6-34D5-7093-ACD9A5DFB8AA}"/>
              </a:ext>
            </a:extLst>
          </p:cNvPr>
          <p:cNvSpPr txBox="1"/>
          <p:nvPr/>
        </p:nvSpPr>
        <p:spPr>
          <a:xfrm>
            <a:off x="540774" y="499977"/>
            <a:ext cx="2799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RESULTS and FINDINGS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DEE516-1FEF-1F56-9CA2-BDDFDEA47710}"/>
              </a:ext>
            </a:extLst>
          </p:cNvPr>
          <p:cNvSpPr txBox="1"/>
          <p:nvPr/>
        </p:nvSpPr>
        <p:spPr>
          <a:xfrm>
            <a:off x="745958" y="1287379"/>
            <a:ext cx="2058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Compression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867D0-F928-6F3B-CB55-A7B59770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718304"/>
            <a:ext cx="6629400" cy="45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89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07E14-BD7D-5CF1-3EFC-CF9B767F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515CA1-F4DD-0CE0-6697-6FFBAB5E8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134" y="5887245"/>
            <a:ext cx="1426341" cy="696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4BEA1-E79A-FB62-8F15-66C0E2FD91DB}"/>
              </a:ext>
            </a:extLst>
          </p:cNvPr>
          <p:cNvSpPr txBox="1"/>
          <p:nvPr/>
        </p:nvSpPr>
        <p:spPr>
          <a:xfrm>
            <a:off x="540774" y="499977"/>
            <a:ext cx="2799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RESULTS and FINDINGS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C9B87B3-BC4E-9AC7-4CC4-839590C26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027806"/>
              </p:ext>
            </p:extLst>
          </p:nvPr>
        </p:nvGraphicFramePr>
        <p:xfrm>
          <a:off x="1524000" y="231648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643122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20939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3985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PSNR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81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68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SwinIR-Large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41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SwinIR-Medium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0.5336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94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DnCNN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3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Real ESR_GAN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0437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E32CA47-FB45-6EF8-FD30-0737BC4E4281}"/>
              </a:ext>
            </a:extLst>
          </p:cNvPr>
          <p:cNvSpPr txBox="1"/>
          <p:nvPr/>
        </p:nvSpPr>
        <p:spPr>
          <a:xfrm>
            <a:off x="745958" y="1287379"/>
            <a:ext cx="192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Restoration</a:t>
            </a:r>
          </a:p>
        </p:txBody>
      </p:sp>
    </p:spTree>
    <p:extLst>
      <p:ext uri="{BB962C8B-B14F-4D97-AF65-F5344CB8AC3E}">
        <p14:creationId xmlns:p14="http://schemas.microsoft.com/office/powerpoint/2010/main" val="2949389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257D6-F6E9-1A04-4270-867CE2CD9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8A5333-31E0-AEAB-EA3D-CF42B7D6F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134" y="5887245"/>
            <a:ext cx="1426341" cy="696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B8288-399E-0E86-CAA1-4DFADD6B9ACD}"/>
              </a:ext>
            </a:extLst>
          </p:cNvPr>
          <p:cNvSpPr txBox="1"/>
          <p:nvPr/>
        </p:nvSpPr>
        <p:spPr>
          <a:xfrm>
            <a:off x="540774" y="499977"/>
            <a:ext cx="2799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RESULTS and FINDINGS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3527C-AF70-24CB-FCEB-F27A266F2BA9}"/>
              </a:ext>
            </a:extLst>
          </p:cNvPr>
          <p:cNvSpPr txBox="1"/>
          <p:nvPr/>
        </p:nvSpPr>
        <p:spPr>
          <a:xfrm>
            <a:off x="745958" y="1287379"/>
            <a:ext cx="192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Restoration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83D6A6-BD61-368D-1415-E75F94801DC8}"/>
              </a:ext>
            </a:extLst>
          </p:cNvPr>
          <p:cNvSpPr txBox="1"/>
          <p:nvPr/>
        </p:nvSpPr>
        <p:spPr>
          <a:xfrm>
            <a:off x="854242" y="2069432"/>
            <a:ext cx="72791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Best Performance</a:t>
            </a:r>
            <a:r>
              <a:rPr lang="en-US" dirty="0"/>
              <a:t>: Real-ESRGAN achieves the highest PSNR (26.69 dB) and SSIM (0.8684), making it the best for quality and perceptual similarity.</a:t>
            </a:r>
          </a:p>
          <a:p>
            <a:endParaRPr lang="en-US" dirty="0"/>
          </a:p>
          <a:p>
            <a:r>
              <a:rPr lang="en-US" b="1" dirty="0"/>
              <a:t>Transformer Models</a:t>
            </a:r>
            <a:r>
              <a:rPr lang="en-US" dirty="0"/>
              <a:t>: SwinIR-Large and SwinIR-Medium outperform U-Net and DnCNN; SwinIR-Large slightly leads with better parameters.</a:t>
            </a:r>
          </a:p>
          <a:p>
            <a:endParaRPr lang="en-US" dirty="0"/>
          </a:p>
          <a:p>
            <a:r>
              <a:rPr lang="en-US" b="1" dirty="0"/>
              <a:t>U-Net</a:t>
            </a:r>
            <a:r>
              <a:rPr lang="en-US" dirty="0"/>
              <a:t>: Moderate performance (PSNR: 17.7 dB, SSIM: 0.4017), suitable for general restoration but less effective than Real-ESRGAN and SwinIR.</a:t>
            </a:r>
          </a:p>
          <a:p>
            <a:endParaRPr lang="en-US" dirty="0"/>
          </a:p>
          <a:p>
            <a:r>
              <a:rPr lang="en-US" b="1" dirty="0"/>
              <a:t>DnCNN</a:t>
            </a:r>
            <a:r>
              <a:rPr lang="en-US" dirty="0"/>
              <a:t>: Lowest PSNR (5.17 dB) and SSIM (0.0517), unsuitable for complex or real-world restorations.</a:t>
            </a:r>
          </a:p>
          <a:p>
            <a:endParaRPr lang="en-US" dirty="0"/>
          </a:p>
          <a:p>
            <a:r>
              <a:rPr lang="en-US" b="1" dirty="0"/>
              <a:t>Real-ESRGAN Advantage</a:t>
            </a:r>
            <a:r>
              <a:rPr lang="en-US" dirty="0"/>
              <a:t>: Excels in balancing fidelity and perceptual quality.</a:t>
            </a:r>
          </a:p>
        </p:txBody>
      </p:sp>
    </p:spTree>
    <p:extLst>
      <p:ext uri="{BB962C8B-B14F-4D97-AF65-F5344CB8AC3E}">
        <p14:creationId xmlns:p14="http://schemas.microsoft.com/office/powerpoint/2010/main" val="2576382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A8292-F9A6-FDC9-D5D9-E81E4C421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15EC9-4AA1-F06E-BE40-3E3D8E05E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134" y="5887245"/>
            <a:ext cx="1426341" cy="696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8804F3-A7E9-D397-CEB9-51DDB5CC8475}"/>
              </a:ext>
            </a:extLst>
          </p:cNvPr>
          <p:cNvSpPr txBox="1"/>
          <p:nvPr/>
        </p:nvSpPr>
        <p:spPr>
          <a:xfrm>
            <a:off x="540774" y="499977"/>
            <a:ext cx="2799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RESULTS and FINDINGS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68EEE-FFC5-C979-8BB4-D63416D41E87}"/>
              </a:ext>
            </a:extLst>
          </p:cNvPr>
          <p:cNvSpPr txBox="1"/>
          <p:nvPr/>
        </p:nvSpPr>
        <p:spPr>
          <a:xfrm>
            <a:off x="714635" y="843832"/>
            <a:ext cx="1631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Image Restoration: </a:t>
            </a:r>
          </a:p>
          <a:p>
            <a:r>
              <a:rPr lang="en-US" sz="1400" b="1" dirty="0"/>
              <a:t>Real ESR-GAN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22133A-597F-3E36-BFEE-73ADE7790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48" y="1329345"/>
            <a:ext cx="7078081" cy="2267198"/>
          </a:xfrm>
          <a:prstGeom prst="rect">
            <a:avLst/>
          </a:prstGeom>
        </p:spPr>
      </p:pic>
      <p:pic>
        <p:nvPicPr>
          <p:cNvPr id="8" name="Picture 7" descr="A train going through a tunnel&#10;&#10;Description automatically generated">
            <a:extLst>
              <a:ext uri="{FF2B5EF4-FFF2-40B4-BE49-F238E27FC236}">
                <a16:creationId xmlns:a16="http://schemas.microsoft.com/office/drawing/2014/main" id="{2FE31ABB-AEF8-50DC-3737-E1CCF51C1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35" y="4139976"/>
            <a:ext cx="7772400" cy="21070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4A6AF3-A618-828D-40D8-C10E251A9F32}"/>
              </a:ext>
            </a:extLst>
          </p:cNvPr>
          <p:cNvSpPr txBox="1"/>
          <p:nvPr/>
        </p:nvSpPr>
        <p:spPr>
          <a:xfrm>
            <a:off x="714635" y="3908400"/>
            <a:ext cx="745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Swin</a:t>
            </a:r>
            <a:r>
              <a:rPr lang="en-US" sz="1400" b="1" dirty="0"/>
              <a:t>-IR</a:t>
            </a:r>
          </a:p>
        </p:txBody>
      </p:sp>
    </p:spTree>
    <p:extLst>
      <p:ext uri="{BB962C8B-B14F-4D97-AF65-F5344CB8AC3E}">
        <p14:creationId xmlns:p14="http://schemas.microsoft.com/office/powerpoint/2010/main" val="130043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A8C50-8F15-30CF-6B7A-EFB2D9BF5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9DBA6-A756-CD65-5D58-C343DB2E6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134" y="5887245"/>
            <a:ext cx="1426341" cy="696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F4F11B-2958-9C7B-160D-BED33A3C9838}"/>
              </a:ext>
            </a:extLst>
          </p:cNvPr>
          <p:cNvSpPr txBox="1"/>
          <p:nvPr/>
        </p:nvSpPr>
        <p:spPr>
          <a:xfrm>
            <a:off x="540774" y="499977"/>
            <a:ext cx="2799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RESULTS and FINDINGS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93510-0344-9F13-54FB-3EEB3A91F551}"/>
              </a:ext>
            </a:extLst>
          </p:cNvPr>
          <p:cNvSpPr txBox="1"/>
          <p:nvPr/>
        </p:nvSpPr>
        <p:spPr>
          <a:xfrm>
            <a:off x="714635" y="843832"/>
            <a:ext cx="1631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Image Restoration: </a:t>
            </a:r>
          </a:p>
          <a:p>
            <a:r>
              <a:rPr lang="en-US" sz="1400" b="1" dirty="0"/>
              <a:t>U-Net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62917F-AE36-15F2-EB2E-56FFCB2614D0}"/>
              </a:ext>
            </a:extLst>
          </p:cNvPr>
          <p:cNvSpPr txBox="1"/>
          <p:nvPr/>
        </p:nvSpPr>
        <p:spPr>
          <a:xfrm>
            <a:off x="714635" y="3792119"/>
            <a:ext cx="726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DnCNN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4578B-83A3-113D-7D29-6B615A2DF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35" y="1324878"/>
            <a:ext cx="6797992" cy="2405278"/>
          </a:xfrm>
          <a:prstGeom prst="rect">
            <a:avLst/>
          </a:prstGeom>
        </p:spPr>
      </p:pic>
      <p:pic>
        <p:nvPicPr>
          <p:cNvPr id="10" name="Picture 9" descr="A collage of images of buildings&#10;&#10;Description automatically generated">
            <a:extLst>
              <a:ext uri="{FF2B5EF4-FFF2-40B4-BE49-F238E27FC236}">
                <a16:creationId xmlns:a16="http://schemas.microsoft.com/office/drawing/2014/main" id="{43D019D9-EC95-E73D-0FCF-FE9881AC2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35" y="4093127"/>
            <a:ext cx="6008283" cy="235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64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309955"/>
          </a:xfrm>
          <a:prstGeom prst="rect">
            <a:avLst/>
          </a:prstGeom>
          <a:solidFill>
            <a:srgbClr val="E2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306862"/>
            <a:ext cx="9144000" cy="163358"/>
          </a:xfrm>
          <a:prstGeom prst="rect">
            <a:avLst/>
          </a:prstGeom>
          <a:solidFill>
            <a:srgbClr val="8818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6C3D2-6935-460E-1EB4-FC26E7E2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380381"/>
            <a:ext cx="2870200" cy="546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F25A49-F8F8-AB08-AD5D-0996E693B26B}"/>
              </a:ext>
            </a:extLst>
          </p:cNvPr>
          <p:cNvSpPr txBox="1"/>
          <p:nvPr/>
        </p:nvSpPr>
        <p:spPr>
          <a:xfrm>
            <a:off x="542260" y="1829335"/>
            <a:ext cx="16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843279-055D-27F6-738A-57CADD93FC06}"/>
              </a:ext>
            </a:extLst>
          </p:cNvPr>
          <p:cNvSpPr txBox="1"/>
          <p:nvPr/>
        </p:nvSpPr>
        <p:spPr>
          <a:xfrm>
            <a:off x="669851" y="2392324"/>
            <a:ext cx="78680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Compression: Reduces image size while maintaining quality, essential for efficient storage, faster data transfer, and reduced bandwidth in web applications.</a:t>
            </a:r>
          </a:p>
          <a:p>
            <a:endParaRPr lang="en-US" dirty="0"/>
          </a:p>
          <a:p>
            <a:r>
              <a:rPr lang="en-US" dirty="0"/>
              <a:t>Market Value: Projected to exceed $7 billion by 2030, driven by AI advancements and data consumption.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r>
              <a:rPr lang="en-US" dirty="0"/>
              <a:t>Google: </a:t>
            </a:r>
            <a:r>
              <a:rPr lang="en-US" dirty="0" err="1"/>
              <a:t>WebP</a:t>
            </a:r>
            <a:r>
              <a:rPr lang="en-US" dirty="0"/>
              <a:t> and AVIF to optimize web and YouTube content.</a:t>
            </a:r>
          </a:p>
          <a:p>
            <a:r>
              <a:rPr lang="en-US" dirty="0"/>
              <a:t>Netflix: Advanced compression for efficient streaming.</a:t>
            </a:r>
          </a:p>
          <a:p>
            <a:r>
              <a:rPr lang="en-US" dirty="0"/>
              <a:t>Adobe: Compression tools in Photoshop and Lightroom.</a:t>
            </a:r>
          </a:p>
          <a:p>
            <a:endParaRPr lang="en-US" dirty="0"/>
          </a:p>
          <a:p>
            <a:r>
              <a:rPr lang="en-US" dirty="0"/>
              <a:t>Significance: Critical for streaming, e-commerce, and cloud storage, saving costs and improving performance.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498C800-AEFF-8CCF-C525-A50CC7739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18555">
            <a:off x="7325833" y="4074339"/>
            <a:ext cx="421758" cy="42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dobe Experience Cloud - YouTube">
            <a:extLst>
              <a:ext uri="{FF2B5EF4-FFF2-40B4-BE49-F238E27FC236}">
                <a16:creationId xmlns:a16="http://schemas.microsoft.com/office/drawing/2014/main" id="{34E1A9B1-AAA3-CBC1-2830-1FBDCFB83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5451">
            <a:off x="7805592" y="4315850"/>
            <a:ext cx="421214" cy="42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Netflix">
            <a:extLst>
              <a:ext uri="{FF2B5EF4-FFF2-40B4-BE49-F238E27FC236}">
                <a16:creationId xmlns:a16="http://schemas.microsoft.com/office/drawing/2014/main" id="{531E7BFF-9813-417E-DA27-D556DDD06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4399">
            <a:off x="7271609" y="4574967"/>
            <a:ext cx="455697" cy="45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149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E3544-0CE2-4935-D91E-6988BD44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20EE1C-CD9F-A5B5-9339-732EB2BABB56}"/>
              </a:ext>
            </a:extLst>
          </p:cNvPr>
          <p:cNvSpPr/>
          <p:nvPr/>
        </p:nvSpPr>
        <p:spPr>
          <a:xfrm>
            <a:off x="0" y="5548044"/>
            <a:ext cx="9144000" cy="1309955"/>
          </a:xfrm>
          <a:prstGeom prst="rect">
            <a:avLst/>
          </a:prstGeom>
          <a:solidFill>
            <a:srgbClr val="E2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BF6D5-9A2B-F5C6-2589-A8466B0C3415}"/>
              </a:ext>
            </a:extLst>
          </p:cNvPr>
          <p:cNvSpPr/>
          <p:nvPr/>
        </p:nvSpPr>
        <p:spPr>
          <a:xfrm>
            <a:off x="0" y="5396556"/>
            <a:ext cx="9144000" cy="163358"/>
          </a:xfrm>
          <a:prstGeom prst="rect">
            <a:avLst/>
          </a:prstGeom>
          <a:solidFill>
            <a:srgbClr val="8818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8A7C1A-642A-9884-DFBA-E16361D11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735" y="5929971"/>
            <a:ext cx="2870200" cy="546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DB7FB5-6D86-C118-ACD3-1B53D8644189}"/>
              </a:ext>
            </a:extLst>
          </p:cNvPr>
          <p:cNvSpPr txBox="1"/>
          <p:nvPr/>
        </p:nvSpPr>
        <p:spPr>
          <a:xfrm>
            <a:off x="540774" y="499977"/>
            <a:ext cx="2799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RESULTS and FINDINGS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CF9358-38F8-2D3D-4710-B6E37BF53130}"/>
              </a:ext>
            </a:extLst>
          </p:cNvPr>
          <p:cNvSpPr txBox="1"/>
          <p:nvPr/>
        </p:nvSpPr>
        <p:spPr>
          <a:xfrm>
            <a:off x="800403" y="1239366"/>
            <a:ext cx="72791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Best Performance</a:t>
            </a:r>
            <a:r>
              <a:rPr lang="en-US" dirty="0"/>
              <a:t>: Real-ESRGAN achieves the highest PSNR (26.69 dB) and SSIM (0.8684), making it the best for quality and perceptual similarity.</a:t>
            </a:r>
          </a:p>
          <a:p>
            <a:endParaRPr lang="en-US" dirty="0"/>
          </a:p>
          <a:p>
            <a:r>
              <a:rPr lang="en-US" b="1" dirty="0"/>
              <a:t>Transformer</a:t>
            </a:r>
            <a:r>
              <a:rPr lang="en-US" dirty="0"/>
              <a:t> Models: SwinIR-Large and SwinIR-Medium outperform U-Net and DnCNN; SwinIR-Large slightly leads with better parameters.</a:t>
            </a:r>
          </a:p>
          <a:p>
            <a:endParaRPr lang="en-US" dirty="0"/>
          </a:p>
          <a:p>
            <a:r>
              <a:rPr lang="en-US" b="1" dirty="0"/>
              <a:t>U-Net</a:t>
            </a:r>
            <a:r>
              <a:rPr lang="en-US" dirty="0"/>
              <a:t>: Moderate performance (PSNR: 17.7 dB, SSIM: 0.4017), suitable for general restoration but less effective than Real-ESRGAN and SwinIR.</a:t>
            </a:r>
          </a:p>
          <a:p>
            <a:endParaRPr lang="en-US" dirty="0"/>
          </a:p>
          <a:p>
            <a:r>
              <a:rPr lang="en-US" b="1" dirty="0"/>
              <a:t>DnCNN</a:t>
            </a:r>
            <a:r>
              <a:rPr lang="en-US" dirty="0"/>
              <a:t>: Lowest PSNR (5.17 dB) and SSIM (0.0517), unsuitable for complex or real-world restorations.</a:t>
            </a:r>
          </a:p>
          <a:p>
            <a:endParaRPr lang="en-US" dirty="0"/>
          </a:p>
          <a:p>
            <a:r>
              <a:rPr lang="en-US" b="1" dirty="0"/>
              <a:t>Real-ESRGAN Advantage</a:t>
            </a:r>
            <a:r>
              <a:rPr lang="en-US" dirty="0"/>
              <a:t>: Excels in balancing fidelity and perceptual quality.</a:t>
            </a:r>
          </a:p>
        </p:txBody>
      </p:sp>
    </p:spTree>
    <p:extLst>
      <p:ext uri="{BB962C8B-B14F-4D97-AF65-F5344CB8AC3E}">
        <p14:creationId xmlns:p14="http://schemas.microsoft.com/office/powerpoint/2010/main" val="3375082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8115F-62EF-B970-C7EC-DE6FD42A8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885F82-6CA8-BAC3-37C9-B98ED57EA7A2}"/>
              </a:ext>
            </a:extLst>
          </p:cNvPr>
          <p:cNvSpPr/>
          <p:nvPr/>
        </p:nvSpPr>
        <p:spPr>
          <a:xfrm>
            <a:off x="0" y="5548044"/>
            <a:ext cx="9144000" cy="1309955"/>
          </a:xfrm>
          <a:prstGeom prst="rect">
            <a:avLst/>
          </a:prstGeom>
          <a:solidFill>
            <a:srgbClr val="E2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483CDB-F8B4-0631-3692-F7E1A64A8874}"/>
              </a:ext>
            </a:extLst>
          </p:cNvPr>
          <p:cNvSpPr/>
          <p:nvPr/>
        </p:nvSpPr>
        <p:spPr>
          <a:xfrm>
            <a:off x="0" y="5396556"/>
            <a:ext cx="9144000" cy="163358"/>
          </a:xfrm>
          <a:prstGeom prst="rect">
            <a:avLst/>
          </a:prstGeom>
          <a:solidFill>
            <a:srgbClr val="8818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98A246-962A-EE57-790F-168347500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735" y="5929971"/>
            <a:ext cx="2870200" cy="54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3096AF-0685-6C07-40BE-ADA463F42DFD}"/>
              </a:ext>
            </a:extLst>
          </p:cNvPr>
          <p:cNvSpPr txBox="1"/>
          <p:nvPr/>
        </p:nvSpPr>
        <p:spPr>
          <a:xfrm>
            <a:off x="540774" y="499977"/>
            <a:ext cx="453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Challenges faced and how they are addressed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CDEB5-31E4-468C-3767-9396BC7864BC}"/>
              </a:ext>
            </a:extLst>
          </p:cNvPr>
          <p:cNvSpPr txBox="1"/>
          <p:nvPr/>
        </p:nvSpPr>
        <p:spPr>
          <a:xfrm>
            <a:off x="932447" y="1073495"/>
            <a:ext cx="7279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Evaluation Challenges</a:t>
            </a:r>
            <a:r>
              <a:rPr lang="en-US" dirty="0"/>
              <a:t>:</a:t>
            </a:r>
          </a:p>
          <a:p>
            <a:r>
              <a:rPr lang="en-US" dirty="0"/>
              <a:t>Challenge: Metrics computation on large datasets.</a:t>
            </a:r>
          </a:p>
          <a:p>
            <a:r>
              <a:rPr lang="en-US" dirty="0"/>
              <a:t>Solution: Leveraged GPUs and batch processing.</a:t>
            </a:r>
          </a:p>
          <a:p>
            <a:endParaRPr lang="en-US" dirty="0"/>
          </a:p>
          <a:p>
            <a:r>
              <a:rPr lang="en-US" b="1" dirty="0"/>
              <a:t>Data Preprocessing</a:t>
            </a:r>
            <a:r>
              <a:rPr lang="en-US" dirty="0"/>
              <a:t>:</a:t>
            </a:r>
          </a:p>
          <a:p>
            <a:r>
              <a:rPr lang="en-US" dirty="0"/>
              <a:t>Challenge: Managing paired LR and HR images.</a:t>
            </a:r>
          </a:p>
          <a:p>
            <a:r>
              <a:rPr lang="en-US" dirty="0"/>
              <a:t>Solution: Automated consistent preprocessing.</a:t>
            </a:r>
          </a:p>
          <a:p>
            <a:endParaRPr lang="en-US" dirty="0"/>
          </a:p>
          <a:p>
            <a:r>
              <a:rPr lang="en-US" b="1" dirty="0"/>
              <a:t>Mismatched Dimensions</a:t>
            </a:r>
            <a:r>
              <a:rPr lang="en-US" dirty="0"/>
              <a:t>:</a:t>
            </a:r>
          </a:p>
          <a:p>
            <a:r>
              <a:rPr lang="en-US" dirty="0"/>
              <a:t>Challenge: Restored images didn’t match ground truth.</a:t>
            </a:r>
          </a:p>
          <a:p>
            <a:r>
              <a:rPr lang="en-US" dirty="0"/>
              <a:t>Solution: Resized restored images before evaluation.</a:t>
            </a:r>
          </a:p>
          <a:p>
            <a:endParaRPr lang="en-US" dirty="0"/>
          </a:p>
          <a:p>
            <a:r>
              <a:rPr lang="en-US" b="1" dirty="0"/>
              <a:t>SSIM Errors</a:t>
            </a:r>
            <a:r>
              <a:rPr lang="en-US" dirty="0"/>
              <a:t>:</a:t>
            </a:r>
          </a:p>
          <a:p>
            <a:r>
              <a:rPr lang="en-US" dirty="0"/>
              <a:t>Challenge: "</a:t>
            </a:r>
            <a:r>
              <a:rPr lang="en-US" dirty="0" err="1"/>
              <a:t>win_size</a:t>
            </a:r>
            <a:r>
              <a:rPr lang="en-US" dirty="0"/>
              <a:t> exceeds image extent" error.</a:t>
            </a:r>
          </a:p>
          <a:p>
            <a:r>
              <a:rPr lang="en-US" dirty="0"/>
              <a:t>Solution: Adjusted </a:t>
            </a:r>
            <a:r>
              <a:rPr lang="en-US" dirty="0" err="1"/>
              <a:t>win_size</a:t>
            </a:r>
            <a:r>
              <a:rPr lang="en-US" dirty="0"/>
              <a:t> to fit the smallest dimension.</a:t>
            </a:r>
          </a:p>
        </p:txBody>
      </p:sp>
    </p:spTree>
    <p:extLst>
      <p:ext uri="{BB962C8B-B14F-4D97-AF65-F5344CB8AC3E}">
        <p14:creationId xmlns:p14="http://schemas.microsoft.com/office/powerpoint/2010/main" val="1714731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548044"/>
            <a:ext cx="9144000" cy="1309955"/>
          </a:xfrm>
          <a:prstGeom prst="rect">
            <a:avLst/>
          </a:prstGeom>
          <a:solidFill>
            <a:srgbClr val="E2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396556"/>
            <a:ext cx="9144000" cy="163358"/>
          </a:xfrm>
          <a:prstGeom prst="rect">
            <a:avLst/>
          </a:prstGeom>
          <a:solidFill>
            <a:srgbClr val="8818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BA7738-8A95-4BED-C39E-17AA92480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735" y="5929971"/>
            <a:ext cx="2870200" cy="546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D31018-87F6-BC29-BBCE-8FA0BC2941C0}"/>
              </a:ext>
            </a:extLst>
          </p:cNvPr>
          <p:cNvSpPr txBox="1"/>
          <p:nvPr/>
        </p:nvSpPr>
        <p:spPr>
          <a:xfrm>
            <a:off x="540774" y="499977"/>
            <a:ext cx="394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Future Work and Potential 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D8A42-69D9-773A-D53F-E3C83D59A556}"/>
              </a:ext>
            </a:extLst>
          </p:cNvPr>
          <p:cNvSpPr txBox="1"/>
          <p:nvPr/>
        </p:nvSpPr>
        <p:spPr>
          <a:xfrm>
            <a:off x="864199" y="1284704"/>
            <a:ext cx="72791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Future Work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 realistic degradation models for real-world scenarios.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 models for faster, memory-efficient deployment.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advanced perceptual metrics like LPIPS and user studies.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applications to video enhancement and medical imaging.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model generalization for unseen degradations.</a:t>
            </a:r>
          </a:p>
          <a:p>
            <a:endParaRPr lang="en-US" dirty="0"/>
          </a:p>
          <a:p>
            <a:r>
              <a:rPr lang="en-US" b="1" dirty="0"/>
              <a:t>Potential Applications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Photography</a:t>
            </a:r>
            <a:r>
              <a:rPr lang="en-US" dirty="0"/>
              <a:t>: Enhance and upscale images for professionals.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Healthcare</a:t>
            </a:r>
            <a:r>
              <a:rPr lang="en-US" dirty="0"/>
              <a:t>: Improve diagnostic imaging like X-rays and MRIs.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Surveillance</a:t>
            </a:r>
            <a:r>
              <a:rPr lang="en-US" dirty="0"/>
              <a:t>: Enhance degraded or low-resolution footage.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Heritage</a:t>
            </a:r>
            <a:r>
              <a:rPr lang="en-US" dirty="0"/>
              <a:t>: Restore old photos and historical artifacts.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Web/Mobile</a:t>
            </a:r>
            <a:r>
              <a:rPr lang="en-US" dirty="0"/>
              <a:t>: Optimize images for faster loading and better quality.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Satellite</a:t>
            </a:r>
            <a:r>
              <a:rPr lang="en-US" dirty="0"/>
              <a:t>: Enhance images for urban planning and environmental studies</a:t>
            </a:r>
          </a:p>
        </p:txBody>
      </p:sp>
    </p:spTree>
    <p:extLst>
      <p:ext uri="{BB962C8B-B14F-4D97-AF65-F5344CB8AC3E}">
        <p14:creationId xmlns:p14="http://schemas.microsoft.com/office/powerpoint/2010/main" val="435541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7AECF-E607-5894-0D41-2281A3890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09E0E6-0C15-F407-4649-8D854B906AFD}"/>
              </a:ext>
            </a:extLst>
          </p:cNvPr>
          <p:cNvSpPr/>
          <p:nvPr/>
        </p:nvSpPr>
        <p:spPr>
          <a:xfrm>
            <a:off x="0" y="5548044"/>
            <a:ext cx="9144000" cy="1309955"/>
          </a:xfrm>
          <a:prstGeom prst="rect">
            <a:avLst/>
          </a:prstGeom>
          <a:solidFill>
            <a:srgbClr val="E2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497F8D-A622-72CB-5A72-BDC35BFAEDE0}"/>
              </a:ext>
            </a:extLst>
          </p:cNvPr>
          <p:cNvSpPr/>
          <p:nvPr/>
        </p:nvSpPr>
        <p:spPr>
          <a:xfrm>
            <a:off x="0" y="5396556"/>
            <a:ext cx="9144000" cy="163358"/>
          </a:xfrm>
          <a:prstGeom prst="rect">
            <a:avLst/>
          </a:prstGeom>
          <a:solidFill>
            <a:srgbClr val="8818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D19647-9F23-A4AF-40E0-4978814E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735" y="5929971"/>
            <a:ext cx="2870200" cy="546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BF9988-DB3A-3337-46C4-BDEDF6760F89}"/>
              </a:ext>
            </a:extLst>
          </p:cNvPr>
          <p:cNvSpPr txBox="1"/>
          <p:nvPr/>
        </p:nvSpPr>
        <p:spPr>
          <a:xfrm>
            <a:off x="540774" y="499977"/>
            <a:ext cx="130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RESOURCES</a:t>
            </a:r>
          </a:p>
        </p:txBody>
      </p:sp>
      <p:pic>
        <p:nvPicPr>
          <p:cNvPr id="4" name="Picture 2" descr="GitHub - Wikipedia">
            <a:extLst>
              <a:ext uri="{FF2B5EF4-FFF2-40B4-BE49-F238E27FC236}">
                <a16:creationId xmlns:a16="http://schemas.microsoft.com/office/drawing/2014/main" id="{9011BEC0-6C83-8B54-7306-54FE2B186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09" y="1044437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63EFBD-04F9-3EB8-A1A4-A83289808472}"/>
              </a:ext>
            </a:extLst>
          </p:cNvPr>
          <p:cNvSpPr txBox="1"/>
          <p:nvPr/>
        </p:nvSpPr>
        <p:spPr>
          <a:xfrm>
            <a:off x="1103013" y="1044437"/>
            <a:ext cx="249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| </a:t>
            </a:r>
            <a:r>
              <a:rPr lang="en-US" b="1" dirty="0">
                <a:hlinkClick r:id="rId4"/>
              </a:rPr>
              <a:t>REPOSITORY</a:t>
            </a:r>
            <a:r>
              <a:rPr lang="en-US" b="1" dirty="0"/>
              <a:t> (GITHUB)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99A25-E91F-B628-50B2-FD4FD7ED5030}"/>
              </a:ext>
            </a:extLst>
          </p:cNvPr>
          <p:cNvSpPr txBox="1"/>
          <p:nvPr/>
        </p:nvSpPr>
        <p:spPr>
          <a:xfrm>
            <a:off x="818707" y="1648047"/>
            <a:ext cx="291926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Code Demonstration Videos:</a:t>
            </a:r>
          </a:p>
          <a:p>
            <a:endParaRPr lang="en-US" b="1" dirty="0"/>
          </a:p>
          <a:p>
            <a:r>
              <a:rPr lang="en-US" b="1" dirty="0"/>
              <a:t>Image Compression: </a:t>
            </a:r>
          </a:p>
          <a:p>
            <a:r>
              <a:rPr lang="en-US" b="1" dirty="0">
                <a:hlinkClick r:id="rId5"/>
              </a:rPr>
              <a:t>Link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Image Restoration:</a:t>
            </a:r>
          </a:p>
          <a:p>
            <a:r>
              <a:rPr lang="en-US" b="1" dirty="0">
                <a:hlinkClick r:id="rId6"/>
              </a:rPr>
              <a:t>U-Net</a:t>
            </a:r>
            <a:endParaRPr lang="en-US" b="1" dirty="0"/>
          </a:p>
          <a:p>
            <a:r>
              <a:rPr lang="en-US" b="1" dirty="0">
                <a:hlinkClick r:id="rId7"/>
              </a:rPr>
              <a:t>Swin-IR</a:t>
            </a:r>
            <a:endParaRPr lang="en-US" b="1" dirty="0"/>
          </a:p>
          <a:p>
            <a:r>
              <a:rPr lang="en-US" b="1" dirty="0">
                <a:hlinkClick r:id="rId8"/>
              </a:rPr>
              <a:t>DnCNN</a:t>
            </a:r>
            <a:endParaRPr lang="en-US" b="1" dirty="0"/>
          </a:p>
          <a:p>
            <a:r>
              <a:rPr lang="en-US" b="1" dirty="0">
                <a:hlinkClick r:id="rId9"/>
              </a:rPr>
              <a:t>Real-ESR-GAN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4583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9450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FFFFFF"/>
                </a:solidFill>
                <a:latin typeface="Impact"/>
                <a:cs typeface="Impact"/>
              </a:rPr>
              <a:t>THANK YOU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5B1FF-ADC6-BB0B-DDBF-31A6D479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653" y="5718875"/>
            <a:ext cx="2186694" cy="41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97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CD6A8-A2D8-8C3C-A6F8-61AB498F8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850F36-13F8-2310-EB38-4590806B4C92}"/>
              </a:ext>
            </a:extLst>
          </p:cNvPr>
          <p:cNvSpPr/>
          <p:nvPr/>
        </p:nvSpPr>
        <p:spPr>
          <a:xfrm>
            <a:off x="0" y="0"/>
            <a:ext cx="9144000" cy="1309955"/>
          </a:xfrm>
          <a:prstGeom prst="rect">
            <a:avLst/>
          </a:prstGeom>
          <a:solidFill>
            <a:srgbClr val="E2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90652C-67D9-7C45-5FF4-5FD6A59DAF88}"/>
              </a:ext>
            </a:extLst>
          </p:cNvPr>
          <p:cNvSpPr/>
          <p:nvPr/>
        </p:nvSpPr>
        <p:spPr>
          <a:xfrm>
            <a:off x="0" y="1306862"/>
            <a:ext cx="9144000" cy="163358"/>
          </a:xfrm>
          <a:prstGeom prst="rect">
            <a:avLst/>
          </a:prstGeom>
          <a:solidFill>
            <a:srgbClr val="8818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401A7-7CF9-1DCD-76F7-74206083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380381"/>
            <a:ext cx="2870200" cy="546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B60F90-6E42-BC90-D5D3-484DD2961BEB}"/>
              </a:ext>
            </a:extLst>
          </p:cNvPr>
          <p:cNvSpPr txBox="1"/>
          <p:nvPr/>
        </p:nvSpPr>
        <p:spPr>
          <a:xfrm>
            <a:off x="542260" y="1829335"/>
            <a:ext cx="16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66298-9AE8-7246-F36B-80BCE0AEEE60}"/>
              </a:ext>
            </a:extLst>
          </p:cNvPr>
          <p:cNvSpPr txBox="1"/>
          <p:nvPr/>
        </p:nvSpPr>
        <p:spPr>
          <a:xfrm>
            <a:off x="669851" y="2371058"/>
            <a:ext cx="78680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Restoration: Recovers degraded or low-quality images by addressing noise, blur, and artifacts.</a:t>
            </a:r>
          </a:p>
          <a:p>
            <a:endParaRPr lang="en-US" dirty="0"/>
          </a:p>
          <a:p>
            <a:r>
              <a:rPr lang="en-US" dirty="0"/>
              <a:t>Market Value: Part of the AI-driven image processing market, projected at $30 billion by 2028.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r>
              <a:rPr lang="en-US" dirty="0"/>
              <a:t>Healthcare: GE and Philips enhance medical imaging.</a:t>
            </a:r>
          </a:p>
          <a:p>
            <a:r>
              <a:rPr lang="en-US" dirty="0"/>
              <a:t>Media: Disney restores classic films.</a:t>
            </a:r>
          </a:p>
          <a:p>
            <a:r>
              <a:rPr lang="en-US" dirty="0"/>
              <a:t>Surveillance: Hikvision improves low-quality footage.</a:t>
            </a:r>
          </a:p>
          <a:p>
            <a:r>
              <a:rPr lang="en-US" dirty="0"/>
              <a:t>Consumer Tools: Google Photos and Photoshop integrate restoration models.</a:t>
            </a:r>
          </a:p>
          <a:p>
            <a:endParaRPr lang="en-US" dirty="0"/>
          </a:p>
          <a:p>
            <a:r>
              <a:rPr lang="en-US" dirty="0"/>
              <a:t>Significance: Essential for healthcare, archives, and security, where clarity and detail are critical.</a:t>
            </a:r>
          </a:p>
        </p:txBody>
      </p:sp>
      <p:pic>
        <p:nvPicPr>
          <p:cNvPr id="6" name="Picture 5" descr="A stethoscope with a circle&#10;&#10;Description automatically generated">
            <a:extLst>
              <a:ext uri="{FF2B5EF4-FFF2-40B4-BE49-F238E27FC236}">
                <a16:creationId xmlns:a16="http://schemas.microsoft.com/office/drawing/2014/main" id="{3EF33C6D-48EF-AA2A-1DBB-7E4986127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15074">
            <a:off x="7395905" y="3937997"/>
            <a:ext cx="454695" cy="397603"/>
          </a:xfrm>
          <a:prstGeom prst="rect">
            <a:avLst/>
          </a:prstGeom>
        </p:spPr>
      </p:pic>
      <p:pic>
        <p:nvPicPr>
          <p:cNvPr id="5124" name="Picture 4" descr="Google Photos - Apps on Google Play">
            <a:extLst>
              <a:ext uri="{FF2B5EF4-FFF2-40B4-BE49-F238E27FC236}">
                <a16:creationId xmlns:a16="http://schemas.microsoft.com/office/drawing/2014/main" id="{01FFC7E8-873C-FF60-EC42-D59C2F16B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59735">
            <a:off x="8019909" y="4027729"/>
            <a:ext cx="507572" cy="50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ue ambulance with a red cross&#10;&#10;Description automatically generated">
            <a:extLst>
              <a:ext uri="{FF2B5EF4-FFF2-40B4-BE49-F238E27FC236}">
                <a16:creationId xmlns:a16="http://schemas.microsoft.com/office/drawing/2014/main" id="{18336782-FA83-FDBB-22CF-BC6F52A08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81732">
            <a:off x="7748825" y="3678533"/>
            <a:ext cx="564320" cy="399800"/>
          </a:xfrm>
          <a:prstGeom prst="rect">
            <a:avLst/>
          </a:prstGeom>
        </p:spPr>
      </p:pic>
      <p:pic>
        <p:nvPicPr>
          <p:cNvPr id="5122" name="Picture 2" descr="Adobe Photoshop - Wikipedia">
            <a:extLst>
              <a:ext uri="{FF2B5EF4-FFF2-40B4-BE49-F238E27FC236}">
                <a16:creationId xmlns:a16="http://schemas.microsoft.com/office/drawing/2014/main" id="{8731642B-0336-E7FC-E2D1-100B36806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88178">
            <a:off x="7689145" y="4334004"/>
            <a:ext cx="441579" cy="43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256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9294E-264D-3BF1-FB09-B601E691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49F3C9-AD19-35C8-FAAE-68B4017B0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302" y="5887245"/>
            <a:ext cx="1426341" cy="69639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5733B6A-12EE-E9D7-9FFE-3E197F9D390E}"/>
              </a:ext>
            </a:extLst>
          </p:cNvPr>
          <p:cNvSpPr txBox="1"/>
          <p:nvPr/>
        </p:nvSpPr>
        <p:spPr>
          <a:xfrm>
            <a:off x="571756" y="747787"/>
            <a:ext cx="3704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DATASET OVERVIEW: DIV2K DATASET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AC212C-FDA4-5872-896A-8B378B239D2B}"/>
              </a:ext>
            </a:extLst>
          </p:cNvPr>
          <p:cNvSpPr txBox="1"/>
          <p:nvPr/>
        </p:nvSpPr>
        <p:spPr>
          <a:xfrm>
            <a:off x="563492" y="1300755"/>
            <a:ext cx="78680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Dataset Size: </a:t>
            </a:r>
            <a:r>
              <a:rPr lang="en-US" dirty="0"/>
              <a:t>1,000 high-resolution images</a:t>
            </a:r>
          </a:p>
          <a:p>
            <a:r>
              <a:rPr lang="en-US" b="1" dirty="0"/>
              <a:t>Image Resolution: </a:t>
            </a:r>
            <a:r>
              <a:rPr lang="en-US" dirty="0"/>
              <a:t>2K resolution (1920x1080) or higher</a:t>
            </a:r>
          </a:p>
          <a:p>
            <a:endParaRPr lang="en-US" b="1" dirty="0"/>
          </a:p>
          <a:p>
            <a:r>
              <a:rPr lang="en-US" b="1" dirty="0"/>
              <a:t>Split: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Training: 630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Validation: 180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Testing: 90 images</a:t>
            </a:r>
          </a:p>
          <a:p>
            <a:endParaRPr lang="en-US" dirty="0"/>
          </a:p>
          <a:p>
            <a:r>
              <a:rPr lang="en-US" b="1" dirty="0"/>
              <a:t>Feature Type:</a:t>
            </a:r>
            <a:br>
              <a:rPr lang="en-US" dirty="0"/>
            </a:br>
            <a:r>
              <a:rPr lang="en-US" dirty="0"/>
              <a:t>RGB images, </a:t>
            </a:r>
          </a:p>
          <a:p>
            <a:r>
              <a:rPr lang="en-US" dirty="0"/>
              <a:t>Ideal for high-resolution image </a:t>
            </a:r>
          </a:p>
          <a:p>
            <a:r>
              <a:rPr lang="en-US" dirty="0"/>
              <a:t>processing and restoration tasks</a:t>
            </a:r>
          </a:p>
          <a:p>
            <a:endParaRPr lang="en-US" dirty="0"/>
          </a:p>
          <a:p>
            <a:r>
              <a:rPr lang="en-US" b="1" dirty="0"/>
              <a:t>Annotations:</a:t>
            </a:r>
            <a:br>
              <a:rPr lang="en-US" dirty="0"/>
            </a:br>
            <a:r>
              <a:rPr lang="en-US" dirty="0"/>
              <a:t>No class labels, focusing on quality-based tasks</a:t>
            </a:r>
          </a:p>
        </p:txBody>
      </p:sp>
      <p:sp>
        <p:nvSpPr>
          <p:cNvPr id="84" name="Google Shape;54;p13">
            <a:extLst>
              <a:ext uri="{FF2B5EF4-FFF2-40B4-BE49-F238E27FC236}">
                <a16:creationId xmlns:a16="http://schemas.microsoft.com/office/drawing/2014/main" id="{BC4436CE-FA72-2F96-4925-95E18BB2A3BC}"/>
              </a:ext>
            </a:extLst>
          </p:cNvPr>
          <p:cNvSpPr/>
          <p:nvPr/>
        </p:nvSpPr>
        <p:spPr>
          <a:xfrm>
            <a:off x="4620045" y="2589113"/>
            <a:ext cx="1162349" cy="558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 b="1" dirty="0">
              <a:solidFill>
                <a:srgbClr val="3D3D3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3D3D3D"/>
                </a:solidFill>
              </a:rPr>
              <a:t>DIV2K </a:t>
            </a:r>
            <a:endParaRPr sz="900" b="1" dirty="0">
              <a:solidFill>
                <a:srgbClr val="3D3D3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3D3D3D"/>
                </a:solidFill>
              </a:rPr>
              <a:t>(900 IMAGES)</a:t>
            </a:r>
            <a:endParaRPr sz="900" b="1" dirty="0">
              <a:solidFill>
                <a:srgbClr val="3D3D3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3D3D3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3D3D3D"/>
              </a:solidFill>
            </a:endParaRPr>
          </a:p>
        </p:txBody>
      </p:sp>
      <p:cxnSp>
        <p:nvCxnSpPr>
          <p:cNvPr id="85" name="Google Shape;55;p13">
            <a:extLst>
              <a:ext uri="{FF2B5EF4-FFF2-40B4-BE49-F238E27FC236}">
                <a16:creationId xmlns:a16="http://schemas.microsoft.com/office/drawing/2014/main" id="{70D78EC3-4B3E-1795-831C-11FCAF104A7B}"/>
              </a:ext>
            </a:extLst>
          </p:cNvPr>
          <p:cNvCxnSpPr>
            <a:cxnSpLocks/>
            <a:stCxn id="84" idx="2"/>
          </p:cNvCxnSpPr>
          <p:nvPr/>
        </p:nvCxnSpPr>
        <p:spPr>
          <a:xfrm>
            <a:off x="5201220" y="3147713"/>
            <a:ext cx="0" cy="520421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6" name="Google Shape;56;p13">
            <a:extLst>
              <a:ext uri="{FF2B5EF4-FFF2-40B4-BE49-F238E27FC236}">
                <a16:creationId xmlns:a16="http://schemas.microsoft.com/office/drawing/2014/main" id="{D83E048C-CE21-ECD7-4244-769105E763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937" y="3700956"/>
            <a:ext cx="617043" cy="5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57;p13">
            <a:extLst>
              <a:ext uri="{FF2B5EF4-FFF2-40B4-BE49-F238E27FC236}">
                <a16:creationId xmlns:a16="http://schemas.microsoft.com/office/drawing/2014/main" id="{24ABB011-0229-FF9E-D679-A1AB4B8EEF73}"/>
              </a:ext>
            </a:extLst>
          </p:cNvPr>
          <p:cNvSpPr txBox="1"/>
          <p:nvPr/>
        </p:nvSpPr>
        <p:spPr>
          <a:xfrm>
            <a:off x="4601496" y="3237791"/>
            <a:ext cx="746095" cy="2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 err="1">
                <a:solidFill>
                  <a:schemeClr val="dk2"/>
                </a:solidFill>
              </a:rPr>
              <a:t>Kaggle.json</a:t>
            </a:r>
            <a:endParaRPr sz="800" b="1" dirty="0">
              <a:solidFill>
                <a:schemeClr val="dk2"/>
              </a:solidFill>
            </a:endParaRPr>
          </a:p>
        </p:txBody>
      </p:sp>
      <p:cxnSp>
        <p:nvCxnSpPr>
          <p:cNvPr id="88" name="Google Shape;58;p13">
            <a:extLst>
              <a:ext uri="{FF2B5EF4-FFF2-40B4-BE49-F238E27FC236}">
                <a16:creationId xmlns:a16="http://schemas.microsoft.com/office/drawing/2014/main" id="{B023F2EB-782A-CD2C-F158-D6B6C1303AE9}"/>
              </a:ext>
            </a:extLst>
          </p:cNvPr>
          <p:cNvCxnSpPr>
            <a:cxnSpLocks/>
            <a:stCxn id="86" idx="3"/>
            <a:endCxn id="90" idx="1"/>
          </p:cNvCxnSpPr>
          <p:nvPr/>
        </p:nvCxnSpPr>
        <p:spPr>
          <a:xfrm>
            <a:off x="5501980" y="3980256"/>
            <a:ext cx="576051" cy="3765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60;p13">
            <a:extLst>
              <a:ext uri="{FF2B5EF4-FFF2-40B4-BE49-F238E27FC236}">
                <a16:creationId xmlns:a16="http://schemas.microsoft.com/office/drawing/2014/main" id="{8D165999-8000-5432-1ED6-738383E9EC1C}"/>
              </a:ext>
            </a:extLst>
          </p:cNvPr>
          <p:cNvSpPr/>
          <p:nvPr/>
        </p:nvSpPr>
        <p:spPr>
          <a:xfrm>
            <a:off x="6115184" y="2975056"/>
            <a:ext cx="735393" cy="24176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D3D3D"/>
                </a:solidFill>
              </a:rPr>
              <a:t>TRAIN</a:t>
            </a:r>
            <a:endParaRPr sz="1000" b="1">
              <a:solidFill>
                <a:srgbClr val="3D3D3D"/>
              </a:solidFill>
            </a:endParaRPr>
          </a:p>
        </p:txBody>
      </p:sp>
      <p:sp>
        <p:nvSpPr>
          <p:cNvPr id="90" name="Google Shape;59;p13">
            <a:extLst>
              <a:ext uri="{FF2B5EF4-FFF2-40B4-BE49-F238E27FC236}">
                <a16:creationId xmlns:a16="http://schemas.microsoft.com/office/drawing/2014/main" id="{5B1E17F5-D9F8-D9D0-D98A-C89CC9EA4007}"/>
              </a:ext>
            </a:extLst>
          </p:cNvPr>
          <p:cNvSpPr/>
          <p:nvPr/>
        </p:nvSpPr>
        <p:spPr>
          <a:xfrm>
            <a:off x="6078031" y="3863136"/>
            <a:ext cx="766847" cy="24176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D3D3D"/>
                </a:solidFill>
              </a:rPr>
              <a:t>VALIDATE</a:t>
            </a:r>
            <a:endParaRPr sz="1000" b="1">
              <a:solidFill>
                <a:srgbClr val="3D3D3D"/>
              </a:solidFill>
            </a:endParaRPr>
          </a:p>
        </p:txBody>
      </p:sp>
      <p:sp>
        <p:nvSpPr>
          <p:cNvPr id="91" name="Google Shape;61;p13">
            <a:extLst>
              <a:ext uri="{FF2B5EF4-FFF2-40B4-BE49-F238E27FC236}">
                <a16:creationId xmlns:a16="http://schemas.microsoft.com/office/drawing/2014/main" id="{7E57E0FE-7AB1-DA6B-9E2C-C2250C7ED964}"/>
              </a:ext>
            </a:extLst>
          </p:cNvPr>
          <p:cNvSpPr/>
          <p:nvPr/>
        </p:nvSpPr>
        <p:spPr>
          <a:xfrm>
            <a:off x="6115184" y="4833661"/>
            <a:ext cx="735393" cy="24176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D3D3D"/>
                </a:solidFill>
              </a:rPr>
              <a:t>TEST</a:t>
            </a:r>
            <a:endParaRPr sz="1000" b="1">
              <a:solidFill>
                <a:srgbClr val="3D3D3D"/>
              </a:solidFill>
            </a:endParaRPr>
          </a:p>
        </p:txBody>
      </p:sp>
      <p:cxnSp>
        <p:nvCxnSpPr>
          <p:cNvPr id="92" name="Google Shape;62;p13">
            <a:extLst>
              <a:ext uri="{FF2B5EF4-FFF2-40B4-BE49-F238E27FC236}">
                <a16:creationId xmlns:a16="http://schemas.microsoft.com/office/drawing/2014/main" id="{B75C4DF4-92BB-975F-D989-B29BECE526BE}"/>
              </a:ext>
            </a:extLst>
          </p:cNvPr>
          <p:cNvCxnSpPr>
            <a:cxnSpLocks/>
            <a:stCxn id="86" idx="3"/>
            <a:endCxn id="89" idx="1"/>
          </p:cNvCxnSpPr>
          <p:nvPr/>
        </p:nvCxnSpPr>
        <p:spPr>
          <a:xfrm flipV="1">
            <a:off x="5501980" y="3095941"/>
            <a:ext cx="613204" cy="88431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63;p13">
            <a:extLst>
              <a:ext uri="{FF2B5EF4-FFF2-40B4-BE49-F238E27FC236}">
                <a16:creationId xmlns:a16="http://schemas.microsoft.com/office/drawing/2014/main" id="{90176894-739A-C208-CE08-75A3CDDA2AC2}"/>
              </a:ext>
            </a:extLst>
          </p:cNvPr>
          <p:cNvCxnSpPr>
            <a:cxnSpLocks/>
            <a:stCxn id="86" idx="3"/>
            <a:endCxn id="91" idx="1"/>
          </p:cNvCxnSpPr>
          <p:nvPr/>
        </p:nvCxnSpPr>
        <p:spPr>
          <a:xfrm>
            <a:off x="5501980" y="3980256"/>
            <a:ext cx="613204" cy="97429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64;p13">
            <a:extLst>
              <a:ext uri="{FF2B5EF4-FFF2-40B4-BE49-F238E27FC236}">
                <a16:creationId xmlns:a16="http://schemas.microsoft.com/office/drawing/2014/main" id="{F25EB0E6-3333-833B-5787-63495701BF31}"/>
              </a:ext>
            </a:extLst>
          </p:cNvPr>
          <p:cNvSpPr/>
          <p:nvPr/>
        </p:nvSpPr>
        <p:spPr>
          <a:xfrm>
            <a:off x="7289995" y="2825285"/>
            <a:ext cx="842957" cy="25911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D3D3D"/>
                </a:solidFill>
              </a:rPr>
              <a:t>TRAIN_HR</a:t>
            </a:r>
            <a:endParaRPr sz="1000" b="1">
              <a:solidFill>
                <a:srgbClr val="3D3D3D"/>
              </a:solidFill>
            </a:endParaRPr>
          </a:p>
        </p:txBody>
      </p:sp>
      <p:sp>
        <p:nvSpPr>
          <p:cNvPr id="95" name="Google Shape;65;p13">
            <a:extLst>
              <a:ext uri="{FF2B5EF4-FFF2-40B4-BE49-F238E27FC236}">
                <a16:creationId xmlns:a16="http://schemas.microsoft.com/office/drawing/2014/main" id="{A5774DA0-6015-411A-3331-1758BAE4E03F}"/>
              </a:ext>
            </a:extLst>
          </p:cNvPr>
          <p:cNvSpPr/>
          <p:nvPr/>
        </p:nvSpPr>
        <p:spPr>
          <a:xfrm>
            <a:off x="7289995" y="3187839"/>
            <a:ext cx="842957" cy="25911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D3D3D"/>
                </a:solidFill>
              </a:rPr>
              <a:t>TRAIN_LR</a:t>
            </a:r>
            <a:endParaRPr sz="1000" b="1">
              <a:solidFill>
                <a:srgbClr val="3D3D3D"/>
              </a:solidFill>
            </a:endParaRPr>
          </a:p>
        </p:txBody>
      </p:sp>
      <p:sp>
        <p:nvSpPr>
          <p:cNvPr id="96" name="Google Shape;66;p13">
            <a:extLst>
              <a:ext uri="{FF2B5EF4-FFF2-40B4-BE49-F238E27FC236}">
                <a16:creationId xmlns:a16="http://schemas.microsoft.com/office/drawing/2014/main" id="{7D369DF9-F569-DC05-EBAB-2AA0E1E73AA4}"/>
              </a:ext>
            </a:extLst>
          </p:cNvPr>
          <p:cNvSpPr/>
          <p:nvPr/>
        </p:nvSpPr>
        <p:spPr>
          <a:xfrm>
            <a:off x="7286327" y="3668134"/>
            <a:ext cx="1024539" cy="25911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D3D3D"/>
                </a:solidFill>
              </a:rPr>
              <a:t>VALIDATE_HR</a:t>
            </a:r>
            <a:endParaRPr sz="1000" b="1">
              <a:solidFill>
                <a:srgbClr val="3D3D3D"/>
              </a:solidFill>
            </a:endParaRPr>
          </a:p>
        </p:txBody>
      </p:sp>
      <p:sp>
        <p:nvSpPr>
          <p:cNvPr id="97" name="Google Shape;67;p13">
            <a:extLst>
              <a:ext uri="{FF2B5EF4-FFF2-40B4-BE49-F238E27FC236}">
                <a16:creationId xmlns:a16="http://schemas.microsoft.com/office/drawing/2014/main" id="{4D8BD635-50B9-710C-EE9C-36E9AF0578D9}"/>
              </a:ext>
            </a:extLst>
          </p:cNvPr>
          <p:cNvSpPr/>
          <p:nvPr/>
        </p:nvSpPr>
        <p:spPr>
          <a:xfrm>
            <a:off x="7286327" y="4023454"/>
            <a:ext cx="1024539" cy="25911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D3D3D"/>
                </a:solidFill>
              </a:rPr>
              <a:t>VALIDATE_HR</a:t>
            </a:r>
            <a:endParaRPr sz="1000" b="1">
              <a:solidFill>
                <a:srgbClr val="3D3D3D"/>
              </a:solidFill>
            </a:endParaRPr>
          </a:p>
        </p:txBody>
      </p:sp>
      <p:sp>
        <p:nvSpPr>
          <p:cNvPr id="98" name="Google Shape;68;p13">
            <a:extLst>
              <a:ext uri="{FF2B5EF4-FFF2-40B4-BE49-F238E27FC236}">
                <a16:creationId xmlns:a16="http://schemas.microsoft.com/office/drawing/2014/main" id="{C68886BD-8437-70C0-C16C-65B10D8CABC3}"/>
              </a:ext>
            </a:extLst>
          </p:cNvPr>
          <p:cNvSpPr/>
          <p:nvPr/>
        </p:nvSpPr>
        <p:spPr>
          <a:xfrm>
            <a:off x="7289995" y="4556214"/>
            <a:ext cx="842957" cy="25911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D3D3D"/>
                </a:solidFill>
              </a:rPr>
              <a:t>TEST_HR</a:t>
            </a:r>
            <a:endParaRPr sz="1000" b="1">
              <a:solidFill>
                <a:srgbClr val="3D3D3D"/>
              </a:solidFill>
            </a:endParaRPr>
          </a:p>
        </p:txBody>
      </p:sp>
      <p:sp>
        <p:nvSpPr>
          <p:cNvPr id="99" name="Google Shape;69;p13">
            <a:extLst>
              <a:ext uri="{FF2B5EF4-FFF2-40B4-BE49-F238E27FC236}">
                <a16:creationId xmlns:a16="http://schemas.microsoft.com/office/drawing/2014/main" id="{B7845136-9A2A-1EEF-6E81-12650AD0C343}"/>
              </a:ext>
            </a:extLst>
          </p:cNvPr>
          <p:cNvSpPr/>
          <p:nvPr/>
        </p:nvSpPr>
        <p:spPr>
          <a:xfrm>
            <a:off x="7289995" y="4963999"/>
            <a:ext cx="842957" cy="25911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D3D3D"/>
                </a:solidFill>
              </a:rPr>
              <a:t>TEST_HR</a:t>
            </a:r>
            <a:endParaRPr sz="1000" b="1">
              <a:solidFill>
                <a:srgbClr val="3D3D3D"/>
              </a:solidFill>
            </a:endParaRPr>
          </a:p>
        </p:txBody>
      </p:sp>
      <p:cxnSp>
        <p:nvCxnSpPr>
          <p:cNvPr id="100" name="Google Shape;70;p13">
            <a:extLst>
              <a:ext uri="{FF2B5EF4-FFF2-40B4-BE49-F238E27FC236}">
                <a16:creationId xmlns:a16="http://schemas.microsoft.com/office/drawing/2014/main" id="{FB1F33E7-FF35-E4D2-57B3-8C1B1EDF5E4F}"/>
              </a:ext>
            </a:extLst>
          </p:cNvPr>
          <p:cNvCxnSpPr>
            <a:cxnSpLocks/>
            <a:stCxn id="89" idx="3"/>
            <a:endCxn id="94" idx="1"/>
          </p:cNvCxnSpPr>
          <p:nvPr/>
        </p:nvCxnSpPr>
        <p:spPr>
          <a:xfrm flipV="1">
            <a:off x="6850577" y="2954841"/>
            <a:ext cx="439418" cy="141100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71;p13">
            <a:extLst>
              <a:ext uri="{FF2B5EF4-FFF2-40B4-BE49-F238E27FC236}">
                <a16:creationId xmlns:a16="http://schemas.microsoft.com/office/drawing/2014/main" id="{01BF9D56-E377-07D7-C6B5-3C3AD5145112}"/>
              </a:ext>
            </a:extLst>
          </p:cNvPr>
          <p:cNvCxnSpPr>
            <a:cxnSpLocks/>
            <a:stCxn id="89" idx="3"/>
          </p:cNvCxnSpPr>
          <p:nvPr/>
        </p:nvCxnSpPr>
        <p:spPr>
          <a:xfrm>
            <a:off x="6850577" y="3095941"/>
            <a:ext cx="439418" cy="259111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72;p13">
            <a:extLst>
              <a:ext uri="{FF2B5EF4-FFF2-40B4-BE49-F238E27FC236}">
                <a16:creationId xmlns:a16="http://schemas.microsoft.com/office/drawing/2014/main" id="{1DEB8FC7-DE5A-035E-5D1F-60176D5E5273}"/>
              </a:ext>
            </a:extLst>
          </p:cNvPr>
          <p:cNvCxnSpPr>
            <a:cxnSpLocks/>
            <a:stCxn id="90" idx="3"/>
            <a:endCxn id="96" idx="1"/>
          </p:cNvCxnSpPr>
          <p:nvPr/>
        </p:nvCxnSpPr>
        <p:spPr>
          <a:xfrm flipV="1">
            <a:off x="6844878" y="3797690"/>
            <a:ext cx="441449" cy="186331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73;p13">
            <a:extLst>
              <a:ext uri="{FF2B5EF4-FFF2-40B4-BE49-F238E27FC236}">
                <a16:creationId xmlns:a16="http://schemas.microsoft.com/office/drawing/2014/main" id="{0D0E6A21-BF38-BFA7-C64E-02FE979F43DD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>
            <a:off x="6844878" y="3984021"/>
            <a:ext cx="441449" cy="168989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74;p13">
            <a:extLst>
              <a:ext uri="{FF2B5EF4-FFF2-40B4-BE49-F238E27FC236}">
                <a16:creationId xmlns:a16="http://schemas.microsoft.com/office/drawing/2014/main" id="{329EFFE5-DEA1-A1D6-EB37-099BB904D7E5}"/>
              </a:ext>
            </a:extLst>
          </p:cNvPr>
          <p:cNvCxnSpPr>
            <a:cxnSpLocks/>
            <a:stCxn id="91" idx="3"/>
            <a:endCxn id="98" idx="1"/>
          </p:cNvCxnSpPr>
          <p:nvPr/>
        </p:nvCxnSpPr>
        <p:spPr>
          <a:xfrm flipV="1">
            <a:off x="6850577" y="4685770"/>
            <a:ext cx="439418" cy="268776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75;p13">
            <a:extLst>
              <a:ext uri="{FF2B5EF4-FFF2-40B4-BE49-F238E27FC236}">
                <a16:creationId xmlns:a16="http://schemas.microsoft.com/office/drawing/2014/main" id="{9098B1D9-20F7-045F-7C80-9DE764A4F435}"/>
              </a:ext>
            </a:extLst>
          </p:cNvPr>
          <p:cNvCxnSpPr>
            <a:cxnSpLocks/>
            <a:stCxn id="91" idx="3"/>
            <a:endCxn id="99" idx="1"/>
          </p:cNvCxnSpPr>
          <p:nvPr/>
        </p:nvCxnSpPr>
        <p:spPr>
          <a:xfrm>
            <a:off x="6850577" y="4954546"/>
            <a:ext cx="439418" cy="139009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" name="Google Shape;76;p13">
            <a:extLst>
              <a:ext uri="{FF2B5EF4-FFF2-40B4-BE49-F238E27FC236}">
                <a16:creationId xmlns:a16="http://schemas.microsoft.com/office/drawing/2014/main" id="{930B30F2-2E50-B5D5-F428-E5AE9C5B40DB}"/>
              </a:ext>
            </a:extLst>
          </p:cNvPr>
          <p:cNvSpPr txBox="1"/>
          <p:nvPr/>
        </p:nvSpPr>
        <p:spPr>
          <a:xfrm rot="2106817">
            <a:off x="6784748" y="3188009"/>
            <a:ext cx="643152" cy="21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00"/>
                </a:solidFill>
              </a:rPr>
              <a:t>NOISE</a:t>
            </a:r>
            <a:endParaRPr sz="600" b="1">
              <a:solidFill>
                <a:srgbClr val="FF0000"/>
              </a:solidFill>
            </a:endParaRPr>
          </a:p>
        </p:txBody>
      </p:sp>
      <p:sp>
        <p:nvSpPr>
          <p:cNvPr id="107" name="Google Shape;77;p13">
            <a:extLst>
              <a:ext uri="{FF2B5EF4-FFF2-40B4-BE49-F238E27FC236}">
                <a16:creationId xmlns:a16="http://schemas.microsoft.com/office/drawing/2014/main" id="{6D830EE9-7062-F3B4-AC89-DFE11AC9F6D8}"/>
              </a:ext>
            </a:extLst>
          </p:cNvPr>
          <p:cNvSpPr txBox="1"/>
          <p:nvPr/>
        </p:nvSpPr>
        <p:spPr>
          <a:xfrm rot="1648176">
            <a:off x="6791538" y="4038755"/>
            <a:ext cx="643152" cy="21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 dirty="0">
                <a:solidFill>
                  <a:srgbClr val="FF0000"/>
                </a:solidFill>
              </a:rPr>
              <a:t>NOISE</a:t>
            </a:r>
            <a:endParaRPr sz="600" b="1" dirty="0">
              <a:solidFill>
                <a:srgbClr val="FF0000"/>
              </a:solidFill>
            </a:endParaRPr>
          </a:p>
        </p:txBody>
      </p:sp>
      <p:sp>
        <p:nvSpPr>
          <p:cNvPr id="108" name="Google Shape;78;p13">
            <a:extLst>
              <a:ext uri="{FF2B5EF4-FFF2-40B4-BE49-F238E27FC236}">
                <a16:creationId xmlns:a16="http://schemas.microsoft.com/office/drawing/2014/main" id="{A894ED57-ADFA-1E8F-B841-76BFD07EB46B}"/>
              </a:ext>
            </a:extLst>
          </p:cNvPr>
          <p:cNvSpPr txBox="1"/>
          <p:nvPr/>
        </p:nvSpPr>
        <p:spPr>
          <a:xfrm rot="1328051">
            <a:off x="6802720" y="4989565"/>
            <a:ext cx="643152" cy="21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 dirty="0">
                <a:solidFill>
                  <a:srgbClr val="FF0000"/>
                </a:solidFill>
              </a:rPr>
              <a:t>NOISE</a:t>
            </a:r>
            <a:endParaRPr sz="600" b="1" dirty="0">
              <a:solidFill>
                <a:srgbClr val="FF0000"/>
              </a:solidFill>
            </a:endParaRPr>
          </a:p>
        </p:txBody>
      </p:sp>
      <p:pic>
        <p:nvPicPr>
          <p:cNvPr id="109" name="Google Shape;79;p13">
            <a:extLst>
              <a:ext uri="{FF2B5EF4-FFF2-40B4-BE49-F238E27FC236}">
                <a16:creationId xmlns:a16="http://schemas.microsoft.com/office/drawing/2014/main" id="{221684FD-8A66-0350-45F6-BC570992D00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724" y="2920426"/>
            <a:ext cx="450989" cy="1799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6896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2BF01-94F4-2B0C-48D1-0E9477BD9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81CF8C-D65E-04D3-EFD7-164C3A20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302" y="5887245"/>
            <a:ext cx="1426341" cy="696390"/>
          </a:xfrm>
          <a:prstGeom prst="rect">
            <a:avLst/>
          </a:prstGeom>
        </p:spPr>
      </p:pic>
      <p:sp>
        <p:nvSpPr>
          <p:cNvPr id="22" name="Google Shape;85;p14">
            <a:extLst>
              <a:ext uri="{FF2B5EF4-FFF2-40B4-BE49-F238E27FC236}">
                <a16:creationId xmlns:a16="http://schemas.microsoft.com/office/drawing/2014/main" id="{36668F7B-40A8-057B-1AEE-AD54BB8E11C5}"/>
              </a:ext>
            </a:extLst>
          </p:cNvPr>
          <p:cNvSpPr/>
          <p:nvPr/>
        </p:nvSpPr>
        <p:spPr>
          <a:xfrm>
            <a:off x="1741899" y="2852971"/>
            <a:ext cx="1635609" cy="616288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</a:rPr>
              <a:t>IMAGE</a:t>
            </a:r>
            <a:endParaRPr sz="1200" dirty="0">
              <a:solidFill>
                <a:schemeClr val="tx1"/>
              </a:solidFill>
            </a:endParaRPr>
          </a:p>
        </p:txBody>
      </p:sp>
      <p:cxnSp>
        <p:nvCxnSpPr>
          <p:cNvPr id="23" name="Google Shape;86;p14">
            <a:extLst>
              <a:ext uri="{FF2B5EF4-FFF2-40B4-BE49-F238E27FC236}">
                <a16:creationId xmlns:a16="http://schemas.microsoft.com/office/drawing/2014/main" id="{8A650AA1-D1A9-F944-79E7-101CFF0F123D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3377508" y="2225333"/>
            <a:ext cx="434718" cy="93578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87;p14">
            <a:extLst>
              <a:ext uri="{FF2B5EF4-FFF2-40B4-BE49-F238E27FC236}">
                <a16:creationId xmlns:a16="http://schemas.microsoft.com/office/drawing/2014/main" id="{A4036DFD-3869-72C0-EEC6-EC9844FCA2B8}"/>
              </a:ext>
            </a:extLst>
          </p:cNvPr>
          <p:cNvSpPr/>
          <p:nvPr/>
        </p:nvSpPr>
        <p:spPr>
          <a:xfrm>
            <a:off x="3812226" y="2009166"/>
            <a:ext cx="1014545" cy="432333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</a:rPr>
              <a:t>AVIF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5" name="Google Shape;88;p14">
            <a:extLst>
              <a:ext uri="{FF2B5EF4-FFF2-40B4-BE49-F238E27FC236}">
                <a16:creationId xmlns:a16="http://schemas.microsoft.com/office/drawing/2014/main" id="{F71080D5-14E6-190E-0209-F560C48512DE}"/>
              </a:ext>
            </a:extLst>
          </p:cNvPr>
          <p:cNvSpPr/>
          <p:nvPr/>
        </p:nvSpPr>
        <p:spPr>
          <a:xfrm>
            <a:off x="3812307" y="3861066"/>
            <a:ext cx="1011288" cy="432333"/>
          </a:xfrm>
          <a:prstGeom prst="roundRect">
            <a:avLst>
              <a:gd name="adj" fmla="val 16667"/>
            </a:avLst>
          </a:prstGeom>
          <a:solidFill>
            <a:schemeClr val="accent6">
              <a:lumMod val="25000"/>
              <a:lumOff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tx1"/>
                </a:solidFill>
              </a:rPr>
              <a:t>PNG</a:t>
            </a:r>
            <a:endParaRPr sz="1200">
              <a:solidFill>
                <a:schemeClr val="tx1"/>
              </a:solidFill>
            </a:endParaRPr>
          </a:p>
        </p:txBody>
      </p:sp>
      <p:sp>
        <p:nvSpPr>
          <p:cNvPr id="26" name="Google Shape;89;p14">
            <a:extLst>
              <a:ext uri="{FF2B5EF4-FFF2-40B4-BE49-F238E27FC236}">
                <a16:creationId xmlns:a16="http://schemas.microsoft.com/office/drawing/2014/main" id="{989CBE57-7B5A-8F6F-8FC5-5B16BECAF86A}"/>
              </a:ext>
            </a:extLst>
          </p:cNvPr>
          <p:cNvSpPr/>
          <p:nvPr/>
        </p:nvSpPr>
        <p:spPr>
          <a:xfrm>
            <a:off x="3812307" y="2935116"/>
            <a:ext cx="1011288" cy="432333"/>
          </a:xfrm>
          <a:prstGeom prst="roundRect">
            <a:avLst>
              <a:gd name="adj" fmla="val 16667"/>
            </a:avLst>
          </a:prstGeom>
          <a:solidFill>
            <a:schemeClr val="accent6">
              <a:lumMod val="25000"/>
              <a:lumOff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</a:rPr>
              <a:t>JPEG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7" name="Google Shape;90;p14">
            <a:extLst>
              <a:ext uri="{FF2B5EF4-FFF2-40B4-BE49-F238E27FC236}">
                <a16:creationId xmlns:a16="http://schemas.microsoft.com/office/drawing/2014/main" id="{833DF500-BE50-55B3-0E9A-61A025F04311}"/>
              </a:ext>
            </a:extLst>
          </p:cNvPr>
          <p:cNvSpPr/>
          <p:nvPr/>
        </p:nvSpPr>
        <p:spPr>
          <a:xfrm>
            <a:off x="3812307" y="3398091"/>
            <a:ext cx="1011288" cy="432333"/>
          </a:xfrm>
          <a:prstGeom prst="roundRect">
            <a:avLst>
              <a:gd name="adj" fmla="val 16667"/>
            </a:avLst>
          </a:prstGeom>
          <a:solidFill>
            <a:schemeClr val="accent6">
              <a:lumMod val="25000"/>
              <a:lumOff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</a:rPr>
              <a:t>JPEG 2000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8" name="Google Shape;91;p14">
            <a:extLst>
              <a:ext uri="{FF2B5EF4-FFF2-40B4-BE49-F238E27FC236}">
                <a16:creationId xmlns:a16="http://schemas.microsoft.com/office/drawing/2014/main" id="{5D79B42A-5F6D-E021-CF7D-15EE7BAC318C}"/>
              </a:ext>
            </a:extLst>
          </p:cNvPr>
          <p:cNvSpPr/>
          <p:nvPr/>
        </p:nvSpPr>
        <p:spPr>
          <a:xfrm>
            <a:off x="3810876" y="2472141"/>
            <a:ext cx="1014545" cy="432333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</a:rPr>
              <a:t>WEBP</a:t>
            </a:r>
            <a:endParaRPr sz="1200" dirty="0">
              <a:solidFill>
                <a:schemeClr val="tx1"/>
              </a:solidFill>
            </a:endParaRPr>
          </a:p>
        </p:txBody>
      </p:sp>
      <p:cxnSp>
        <p:nvCxnSpPr>
          <p:cNvPr id="29" name="Google Shape;92;p14">
            <a:extLst>
              <a:ext uri="{FF2B5EF4-FFF2-40B4-BE49-F238E27FC236}">
                <a16:creationId xmlns:a16="http://schemas.microsoft.com/office/drawing/2014/main" id="{DE6EDEBE-FE3D-FA7C-86CE-3FCB190448FB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3377508" y="2688308"/>
            <a:ext cx="433368" cy="47280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93;p14">
            <a:extLst>
              <a:ext uri="{FF2B5EF4-FFF2-40B4-BE49-F238E27FC236}">
                <a16:creationId xmlns:a16="http://schemas.microsoft.com/office/drawing/2014/main" id="{CFC10251-756F-33AC-639C-E6B5CB503926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 flipV="1">
            <a:off x="3377508" y="3151283"/>
            <a:ext cx="434799" cy="983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94;p14">
            <a:extLst>
              <a:ext uri="{FF2B5EF4-FFF2-40B4-BE49-F238E27FC236}">
                <a16:creationId xmlns:a16="http://schemas.microsoft.com/office/drawing/2014/main" id="{33004E61-76C4-CF12-C0FF-EFAD29672A51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3377508" y="3161115"/>
            <a:ext cx="434799" cy="45314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95;p14">
            <a:extLst>
              <a:ext uri="{FF2B5EF4-FFF2-40B4-BE49-F238E27FC236}">
                <a16:creationId xmlns:a16="http://schemas.microsoft.com/office/drawing/2014/main" id="{DF597DE0-8969-5AFC-2E6C-9B91334B8704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3377508" y="3161115"/>
            <a:ext cx="434799" cy="91611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" name="Google Shape;96;p14">
            <a:extLst>
              <a:ext uri="{FF2B5EF4-FFF2-40B4-BE49-F238E27FC236}">
                <a16:creationId xmlns:a16="http://schemas.microsoft.com/office/drawing/2014/main" id="{C562E9D7-722A-A5FB-A738-A91CF343207E}"/>
              </a:ext>
            </a:extLst>
          </p:cNvPr>
          <p:cNvSpPr/>
          <p:nvPr/>
        </p:nvSpPr>
        <p:spPr>
          <a:xfrm>
            <a:off x="5987687" y="3834048"/>
            <a:ext cx="1144770" cy="162002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</a:rPr>
              <a:t>MODERN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34" name="Google Shape;97;p14">
            <a:extLst>
              <a:ext uri="{FF2B5EF4-FFF2-40B4-BE49-F238E27FC236}">
                <a16:creationId xmlns:a16="http://schemas.microsoft.com/office/drawing/2014/main" id="{71EDD41C-0505-FAA0-A859-10B9BD586A65}"/>
              </a:ext>
            </a:extLst>
          </p:cNvPr>
          <p:cNvSpPr/>
          <p:nvPr/>
        </p:nvSpPr>
        <p:spPr>
          <a:xfrm>
            <a:off x="5987687" y="4131398"/>
            <a:ext cx="1144770" cy="162002"/>
          </a:xfrm>
          <a:prstGeom prst="flowChartAlternateProcess">
            <a:avLst/>
          </a:prstGeom>
          <a:solidFill>
            <a:schemeClr val="accent6">
              <a:lumMod val="25000"/>
              <a:lumOff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</a:rPr>
              <a:t>TRADITIONAL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35" name="Google Shape;98;p14">
            <a:extLst>
              <a:ext uri="{FF2B5EF4-FFF2-40B4-BE49-F238E27FC236}">
                <a16:creationId xmlns:a16="http://schemas.microsoft.com/office/drawing/2014/main" id="{CE837A35-BB2F-B553-C2BE-4445B4D24B83}"/>
              </a:ext>
            </a:extLst>
          </p:cNvPr>
          <p:cNvSpPr/>
          <p:nvPr/>
        </p:nvSpPr>
        <p:spPr>
          <a:xfrm>
            <a:off x="5256963" y="2478460"/>
            <a:ext cx="2382390" cy="1135883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</a:rPr>
              <a:t>Compared using </a:t>
            </a:r>
            <a:endParaRPr sz="12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</a:rPr>
              <a:t>PSNR,</a:t>
            </a:r>
            <a:endParaRPr sz="12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</a:rPr>
              <a:t>SSIM,</a:t>
            </a:r>
            <a:endParaRPr sz="12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</a:rPr>
              <a:t>Compression Ratio</a:t>
            </a:r>
            <a:endParaRPr sz="1200" dirty="0">
              <a:solidFill>
                <a:schemeClr val="tx1"/>
              </a:solidFill>
            </a:endParaRPr>
          </a:p>
        </p:txBody>
      </p:sp>
      <p:cxnSp>
        <p:nvCxnSpPr>
          <p:cNvPr id="36" name="Google Shape;99;p14">
            <a:extLst>
              <a:ext uri="{FF2B5EF4-FFF2-40B4-BE49-F238E27FC236}">
                <a16:creationId xmlns:a16="http://schemas.microsoft.com/office/drawing/2014/main" id="{66C50159-F1FE-7110-345F-849CB59BEC6F}"/>
              </a:ext>
            </a:extLst>
          </p:cNvPr>
          <p:cNvCxnSpPr>
            <a:cxnSpLocks/>
            <a:stCxn id="28" idx="3"/>
            <a:endCxn id="35" idx="1"/>
          </p:cNvCxnSpPr>
          <p:nvPr/>
        </p:nvCxnSpPr>
        <p:spPr>
          <a:xfrm>
            <a:off x="4825421" y="2688308"/>
            <a:ext cx="431542" cy="35809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100;p14">
            <a:extLst>
              <a:ext uri="{FF2B5EF4-FFF2-40B4-BE49-F238E27FC236}">
                <a16:creationId xmlns:a16="http://schemas.microsoft.com/office/drawing/2014/main" id="{AEB3C70E-CA54-2FE2-DEC7-7BC8690454CB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 flipV="1">
            <a:off x="4823595" y="3046402"/>
            <a:ext cx="433368" cy="10488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101;p14">
            <a:extLst>
              <a:ext uri="{FF2B5EF4-FFF2-40B4-BE49-F238E27FC236}">
                <a16:creationId xmlns:a16="http://schemas.microsoft.com/office/drawing/2014/main" id="{214FB033-8146-D5E2-BC22-71444CBD8820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4823595" y="3046402"/>
            <a:ext cx="433368" cy="56785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102;p14">
            <a:extLst>
              <a:ext uri="{FF2B5EF4-FFF2-40B4-BE49-F238E27FC236}">
                <a16:creationId xmlns:a16="http://schemas.microsoft.com/office/drawing/2014/main" id="{E7AA7EA5-DC4F-48A1-9DB3-2A7EBEB13575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 flipV="1">
            <a:off x="4823595" y="3046402"/>
            <a:ext cx="433368" cy="103083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103;p14">
            <a:extLst>
              <a:ext uri="{FF2B5EF4-FFF2-40B4-BE49-F238E27FC236}">
                <a16:creationId xmlns:a16="http://schemas.microsoft.com/office/drawing/2014/main" id="{9F87E35C-8CC1-BC2F-E744-38BD45F5834E}"/>
              </a:ext>
            </a:extLst>
          </p:cNvPr>
          <p:cNvCxnSpPr>
            <a:cxnSpLocks/>
            <a:stCxn id="24" idx="3"/>
            <a:endCxn id="35" idx="1"/>
          </p:cNvCxnSpPr>
          <p:nvPr/>
        </p:nvCxnSpPr>
        <p:spPr>
          <a:xfrm>
            <a:off x="4826771" y="2225333"/>
            <a:ext cx="430192" cy="82106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D003517-7590-E829-6315-F40E124A60BE}"/>
              </a:ext>
            </a:extLst>
          </p:cNvPr>
          <p:cNvSpPr txBox="1"/>
          <p:nvPr/>
        </p:nvSpPr>
        <p:spPr>
          <a:xfrm>
            <a:off x="704617" y="560439"/>
            <a:ext cx="172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METHODOLOGY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BB7ADC-E3FB-F528-4875-F1C234563D95}"/>
              </a:ext>
            </a:extLst>
          </p:cNvPr>
          <p:cNvSpPr txBox="1"/>
          <p:nvPr/>
        </p:nvSpPr>
        <p:spPr>
          <a:xfrm>
            <a:off x="704617" y="1178244"/>
            <a:ext cx="2324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COMPRESSION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985D744-8811-8ADC-ADF1-EECCE08B40B1}"/>
              </a:ext>
            </a:extLst>
          </p:cNvPr>
          <p:cNvSpPr txBox="1"/>
          <p:nvPr/>
        </p:nvSpPr>
        <p:spPr>
          <a:xfrm>
            <a:off x="2846554" y="5073550"/>
            <a:ext cx="2942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 (Demo):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42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4DA8D-7C49-F8BC-DB52-EEF11CA27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C8F2E-5BED-4934-0AEC-9E47F9AC3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302" y="5887245"/>
            <a:ext cx="1426341" cy="6963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2BEF525-2519-0716-3FAD-7DC4AF63C28F}"/>
              </a:ext>
            </a:extLst>
          </p:cNvPr>
          <p:cNvSpPr txBox="1"/>
          <p:nvPr/>
        </p:nvSpPr>
        <p:spPr>
          <a:xfrm>
            <a:off x="704617" y="560439"/>
            <a:ext cx="252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METHODOLOGY (contd.)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C6ABDD7-7854-892F-3222-CF2D79BAC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063186"/>
              </p:ext>
            </p:extLst>
          </p:nvPr>
        </p:nvGraphicFramePr>
        <p:xfrm>
          <a:off x="1524000" y="1397000"/>
          <a:ext cx="6096000" cy="381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74375422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20440669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861770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86385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Format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Algorithm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Key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13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AVIF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Based on AV1 codec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 compression, HDR, 10-bit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Modern web apps, HDR images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12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WebP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VP8 + Lempel-Ziv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Lossy/lossless, transparency, animations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Web optimization, fast loading, animations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21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JPEG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Discrete Cosine Transform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Widely supported, lossy, small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 photos, low-storage needs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917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JPEG 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Discrete Wavelet Transform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 quality, lossless/lossy, progressive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Archives, medical/scientific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475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DEFLATE (lossless)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Transparency, perfect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Logos, graphics, editing, lossless needs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58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058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A9265-4899-D667-2ED1-64DBD938C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D9DDC-B02E-BCCA-CFBD-9303EEAD2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134" y="5887245"/>
            <a:ext cx="1426341" cy="696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E0DF6D-C267-E92A-3F96-EAA66871A861}"/>
              </a:ext>
            </a:extLst>
          </p:cNvPr>
          <p:cNvSpPr txBox="1"/>
          <p:nvPr/>
        </p:nvSpPr>
        <p:spPr>
          <a:xfrm>
            <a:off x="540774" y="499977"/>
            <a:ext cx="224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RESTORATION</a:t>
            </a:r>
          </a:p>
        </p:txBody>
      </p:sp>
      <p:sp>
        <p:nvSpPr>
          <p:cNvPr id="5" name="Google Shape;108;p15">
            <a:extLst>
              <a:ext uri="{FF2B5EF4-FFF2-40B4-BE49-F238E27FC236}">
                <a16:creationId xmlns:a16="http://schemas.microsoft.com/office/drawing/2014/main" id="{25671B26-11E7-9B44-C0C1-1148DDC53669}"/>
              </a:ext>
            </a:extLst>
          </p:cNvPr>
          <p:cNvSpPr/>
          <p:nvPr/>
        </p:nvSpPr>
        <p:spPr>
          <a:xfrm>
            <a:off x="591391" y="1710171"/>
            <a:ext cx="1206900" cy="434700"/>
          </a:xfrm>
          <a:prstGeom prst="roundRect">
            <a:avLst>
              <a:gd name="adj" fmla="val 16667"/>
            </a:avLst>
          </a:prstGeom>
          <a:solidFill>
            <a:schemeClr val="accent6">
              <a:lumMod val="25000"/>
              <a:lumOff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TRAIN_HR</a:t>
            </a:r>
            <a:endParaRPr sz="1000" b="1"/>
          </a:p>
        </p:txBody>
      </p:sp>
      <p:sp>
        <p:nvSpPr>
          <p:cNvPr id="6" name="Google Shape;109;p15">
            <a:extLst>
              <a:ext uri="{FF2B5EF4-FFF2-40B4-BE49-F238E27FC236}">
                <a16:creationId xmlns:a16="http://schemas.microsoft.com/office/drawing/2014/main" id="{758B018E-EAC0-E4A0-769A-E573C7CDB13F}"/>
              </a:ext>
            </a:extLst>
          </p:cNvPr>
          <p:cNvSpPr/>
          <p:nvPr/>
        </p:nvSpPr>
        <p:spPr>
          <a:xfrm>
            <a:off x="591391" y="2338236"/>
            <a:ext cx="1206900" cy="434700"/>
          </a:xfrm>
          <a:prstGeom prst="roundRect">
            <a:avLst>
              <a:gd name="adj" fmla="val 16667"/>
            </a:avLst>
          </a:prstGeom>
          <a:solidFill>
            <a:schemeClr val="accent6">
              <a:lumMod val="25000"/>
              <a:lumOff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TRAIN_LR</a:t>
            </a:r>
            <a:endParaRPr sz="1000" b="1"/>
          </a:p>
        </p:txBody>
      </p:sp>
      <p:sp>
        <p:nvSpPr>
          <p:cNvPr id="7" name="Google Shape;110;p15">
            <a:extLst>
              <a:ext uri="{FF2B5EF4-FFF2-40B4-BE49-F238E27FC236}">
                <a16:creationId xmlns:a16="http://schemas.microsoft.com/office/drawing/2014/main" id="{398FC54F-032A-5632-6875-3E77B794DDEB}"/>
              </a:ext>
            </a:extLst>
          </p:cNvPr>
          <p:cNvSpPr/>
          <p:nvPr/>
        </p:nvSpPr>
        <p:spPr>
          <a:xfrm>
            <a:off x="591391" y="3145321"/>
            <a:ext cx="1286400" cy="43470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VALIDATION_HR</a:t>
            </a:r>
            <a:endParaRPr sz="1000" b="1"/>
          </a:p>
        </p:txBody>
      </p:sp>
      <p:sp>
        <p:nvSpPr>
          <p:cNvPr id="8" name="Google Shape;111;p15">
            <a:extLst>
              <a:ext uri="{FF2B5EF4-FFF2-40B4-BE49-F238E27FC236}">
                <a16:creationId xmlns:a16="http://schemas.microsoft.com/office/drawing/2014/main" id="{65290AE8-90E9-97A4-F3FC-1A591315C44E}"/>
              </a:ext>
            </a:extLst>
          </p:cNvPr>
          <p:cNvSpPr/>
          <p:nvPr/>
        </p:nvSpPr>
        <p:spPr>
          <a:xfrm>
            <a:off x="591391" y="3773396"/>
            <a:ext cx="1286400" cy="43470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VALIDATION_LR</a:t>
            </a:r>
            <a:endParaRPr sz="1000" b="1"/>
          </a:p>
        </p:txBody>
      </p:sp>
      <p:sp>
        <p:nvSpPr>
          <p:cNvPr id="9" name="Google Shape;112;p15">
            <a:extLst>
              <a:ext uri="{FF2B5EF4-FFF2-40B4-BE49-F238E27FC236}">
                <a16:creationId xmlns:a16="http://schemas.microsoft.com/office/drawing/2014/main" id="{D4A6506B-4F86-B9D1-4961-AA3A804A8B83}"/>
              </a:ext>
            </a:extLst>
          </p:cNvPr>
          <p:cNvSpPr/>
          <p:nvPr/>
        </p:nvSpPr>
        <p:spPr>
          <a:xfrm>
            <a:off x="591391" y="4580474"/>
            <a:ext cx="1206900" cy="43470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TEST_HR</a:t>
            </a:r>
            <a:endParaRPr sz="1000" b="1"/>
          </a:p>
        </p:txBody>
      </p:sp>
      <p:sp>
        <p:nvSpPr>
          <p:cNvPr id="10" name="Google Shape;113;p15">
            <a:extLst>
              <a:ext uri="{FF2B5EF4-FFF2-40B4-BE49-F238E27FC236}">
                <a16:creationId xmlns:a16="http://schemas.microsoft.com/office/drawing/2014/main" id="{C11A59B6-BA5D-ADF2-85A6-C37100C82098}"/>
              </a:ext>
            </a:extLst>
          </p:cNvPr>
          <p:cNvSpPr/>
          <p:nvPr/>
        </p:nvSpPr>
        <p:spPr>
          <a:xfrm>
            <a:off x="2280094" y="2741771"/>
            <a:ext cx="1361400" cy="43470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PREPROCESSING</a:t>
            </a:r>
            <a:endParaRPr sz="1000" b="1" dirty="0"/>
          </a:p>
        </p:txBody>
      </p:sp>
      <p:cxnSp>
        <p:nvCxnSpPr>
          <p:cNvPr id="11" name="Google Shape;114;p15">
            <a:extLst>
              <a:ext uri="{FF2B5EF4-FFF2-40B4-BE49-F238E27FC236}">
                <a16:creationId xmlns:a16="http://schemas.microsoft.com/office/drawing/2014/main" id="{3129731F-3EC5-1938-A1DD-D6588C913FB6}"/>
              </a:ext>
            </a:extLst>
          </p:cNvPr>
          <p:cNvCxnSpPr>
            <a:stCxn id="5" idx="3"/>
            <a:endCxn id="6" idx="3"/>
          </p:cNvCxnSpPr>
          <p:nvPr/>
        </p:nvCxnSpPr>
        <p:spPr>
          <a:xfrm>
            <a:off x="1798291" y="1927521"/>
            <a:ext cx="600" cy="6282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15;p15">
            <a:extLst>
              <a:ext uri="{FF2B5EF4-FFF2-40B4-BE49-F238E27FC236}">
                <a16:creationId xmlns:a16="http://schemas.microsoft.com/office/drawing/2014/main" id="{CA54A8B2-1F16-0236-B5AA-9B600DADFC56}"/>
              </a:ext>
            </a:extLst>
          </p:cNvPr>
          <p:cNvCxnSpPr>
            <a:endCxn id="10" idx="0"/>
          </p:cNvCxnSpPr>
          <p:nvPr/>
        </p:nvCxnSpPr>
        <p:spPr>
          <a:xfrm>
            <a:off x="2036194" y="2244671"/>
            <a:ext cx="924600" cy="497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116;p15">
            <a:extLst>
              <a:ext uri="{FF2B5EF4-FFF2-40B4-BE49-F238E27FC236}">
                <a16:creationId xmlns:a16="http://schemas.microsoft.com/office/drawing/2014/main" id="{56F53E22-1377-9715-6F53-7D89F4DB0DFA}"/>
              </a:ext>
            </a:extLst>
          </p:cNvPr>
          <p:cNvCxnSpPr>
            <a:stCxn id="7" idx="3"/>
            <a:endCxn id="8" idx="3"/>
          </p:cNvCxnSpPr>
          <p:nvPr/>
        </p:nvCxnSpPr>
        <p:spPr>
          <a:xfrm>
            <a:off x="1877791" y="3362671"/>
            <a:ext cx="600" cy="6282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17;p15">
            <a:extLst>
              <a:ext uri="{FF2B5EF4-FFF2-40B4-BE49-F238E27FC236}">
                <a16:creationId xmlns:a16="http://schemas.microsoft.com/office/drawing/2014/main" id="{532D540F-FF2B-ECE1-D0F2-42265C5F260C}"/>
              </a:ext>
            </a:extLst>
          </p:cNvPr>
          <p:cNvCxnSpPr>
            <a:endCxn id="10" idx="2"/>
          </p:cNvCxnSpPr>
          <p:nvPr/>
        </p:nvCxnSpPr>
        <p:spPr>
          <a:xfrm rot="10800000" flipH="1">
            <a:off x="2113894" y="3176471"/>
            <a:ext cx="846900" cy="526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118;p15">
            <a:extLst>
              <a:ext uri="{FF2B5EF4-FFF2-40B4-BE49-F238E27FC236}">
                <a16:creationId xmlns:a16="http://schemas.microsoft.com/office/drawing/2014/main" id="{9BA44FD6-897E-7F4B-FE56-8C79D405FECD}"/>
              </a:ext>
            </a:extLst>
          </p:cNvPr>
          <p:cNvSpPr/>
          <p:nvPr/>
        </p:nvSpPr>
        <p:spPr>
          <a:xfrm>
            <a:off x="3980341" y="2741761"/>
            <a:ext cx="1206900" cy="4347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MODEL</a:t>
            </a:r>
            <a:br>
              <a:rPr lang="en" sz="1000" b="1"/>
            </a:br>
            <a:r>
              <a:rPr lang="en" sz="1000" b="1"/>
              <a:t>TRAINING</a:t>
            </a:r>
            <a:endParaRPr sz="1000" b="1"/>
          </a:p>
        </p:txBody>
      </p:sp>
      <p:sp>
        <p:nvSpPr>
          <p:cNvPr id="16" name="Google Shape;119;p15">
            <a:extLst>
              <a:ext uri="{FF2B5EF4-FFF2-40B4-BE49-F238E27FC236}">
                <a16:creationId xmlns:a16="http://schemas.microsoft.com/office/drawing/2014/main" id="{2843A0FD-611A-5875-B715-346BFBA0068D}"/>
              </a:ext>
            </a:extLst>
          </p:cNvPr>
          <p:cNvSpPr/>
          <p:nvPr/>
        </p:nvSpPr>
        <p:spPr>
          <a:xfrm>
            <a:off x="2968616" y="1756221"/>
            <a:ext cx="1020546" cy="386100"/>
          </a:xfrm>
          <a:prstGeom prst="flowChartTerminator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LOSS FUNCTION</a:t>
            </a:r>
            <a:endParaRPr sz="1000" b="1" dirty="0"/>
          </a:p>
        </p:txBody>
      </p:sp>
      <p:sp>
        <p:nvSpPr>
          <p:cNvPr id="17" name="Google Shape;120;p15">
            <a:extLst>
              <a:ext uri="{FF2B5EF4-FFF2-40B4-BE49-F238E27FC236}">
                <a16:creationId xmlns:a16="http://schemas.microsoft.com/office/drawing/2014/main" id="{C1AABCCF-E399-65C6-D372-6EC58EF8E64B}"/>
              </a:ext>
            </a:extLst>
          </p:cNvPr>
          <p:cNvSpPr/>
          <p:nvPr/>
        </p:nvSpPr>
        <p:spPr>
          <a:xfrm>
            <a:off x="4073516" y="1731921"/>
            <a:ext cx="1020546" cy="386100"/>
          </a:xfrm>
          <a:prstGeom prst="flowChartTerminator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OPTIMIZER</a:t>
            </a:r>
            <a:endParaRPr sz="1000" b="1"/>
          </a:p>
        </p:txBody>
      </p:sp>
      <p:sp>
        <p:nvSpPr>
          <p:cNvPr id="18" name="Google Shape;121;p15">
            <a:extLst>
              <a:ext uri="{FF2B5EF4-FFF2-40B4-BE49-F238E27FC236}">
                <a16:creationId xmlns:a16="http://schemas.microsoft.com/office/drawing/2014/main" id="{EBAF0AF2-CC51-4C93-39B6-930794682933}"/>
              </a:ext>
            </a:extLst>
          </p:cNvPr>
          <p:cNvSpPr/>
          <p:nvPr/>
        </p:nvSpPr>
        <p:spPr>
          <a:xfrm>
            <a:off x="5178416" y="1731921"/>
            <a:ext cx="1020546" cy="386100"/>
          </a:xfrm>
          <a:prstGeom prst="flowChartTerminator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METRICS</a:t>
            </a:r>
            <a:endParaRPr sz="1000" b="1"/>
          </a:p>
        </p:txBody>
      </p:sp>
      <p:cxnSp>
        <p:nvCxnSpPr>
          <p:cNvPr id="19" name="Google Shape;122;p15">
            <a:extLst>
              <a:ext uri="{FF2B5EF4-FFF2-40B4-BE49-F238E27FC236}">
                <a16:creationId xmlns:a16="http://schemas.microsoft.com/office/drawing/2014/main" id="{2CA89A42-3ECC-B952-6D3F-55C5D3478C14}"/>
              </a:ext>
            </a:extLst>
          </p:cNvPr>
          <p:cNvCxnSpPr>
            <a:stCxn id="16" idx="2"/>
            <a:endCxn id="15" idx="0"/>
          </p:cNvCxnSpPr>
          <p:nvPr/>
        </p:nvCxnSpPr>
        <p:spPr>
          <a:xfrm rot="-5400000" flipH="1">
            <a:off x="3731639" y="1889571"/>
            <a:ext cx="599400" cy="11049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23;p15">
            <a:extLst>
              <a:ext uri="{FF2B5EF4-FFF2-40B4-BE49-F238E27FC236}">
                <a16:creationId xmlns:a16="http://schemas.microsoft.com/office/drawing/2014/main" id="{E14E9094-AD5B-26C2-C8E8-262DE5A9E4C3}"/>
              </a:ext>
            </a:extLst>
          </p:cNvPr>
          <p:cNvCxnSpPr>
            <a:stCxn id="17" idx="2"/>
            <a:endCxn id="15" idx="0"/>
          </p:cNvCxnSpPr>
          <p:nvPr/>
        </p:nvCxnSpPr>
        <p:spPr>
          <a:xfrm>
            <a:off x="4583789" y="2118021"/>
            <a:ext cx="0" cy="62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124;p15">
            <a:extLst>
              <a:ext uri="{FF2B5EF4-FFF2-40B4-BE49-F238E27FC236}">
                <a16:creationId xmlns:a16="http://schemas.microsoft.com/office/drawing/2014/main" id="{91A9F45B-26DC-94A9-542F-3A8CE328971C}"/>
              </a:ext>
            </a:extLst>
          </p:cNvPr>
          <p:cNvCxnSpPr>
            <a:stCxn id="18" idx="2"/>
            <a:endCxn id="15" idx="0"/>
          </p:cNvCxnSpPr>
          <p:nvPr/>
        </p:nvCxnSpPr>
        <p:spPr>
          <a:xfrm rot="5400000">
            <a:off x="4824389" y="1877421"/>
            <a:ext cx="623700" cy="1104900"/>
          </a:xfrm>
          <a:prstGeom prst="bentConnector3">
            <a:avLst>
              <a:gd name="adj1" fmla="val 5171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25;p15">
            <a:extLst>
              <a:ext uri="{FF2B5EF4-FFF2-40B4-BE49-F238E27FC236}">
                <a16:creationId xmlns:a16="http://schemas.microsoft.com/office/drawing/2014/main" id="{B718F8FC-B4EE-2128-4657-17AD60CFF72D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>
            <a:off x="3641494" y="2959121"/>
            <a:ext cx="33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Google Shape;126;p15">
            <a:extLst>
              <a:ext uri="{FF2B5EF4-FFF2-40B4-BE49-F238E27FC236}">
                <a16:creationId xmlns:a16="http://schemas.microsoft.com/office/drawing/2014/main" id="{19CA4420-A319-12E3-0C79-B4B2C9BB66A1}"/>
              </a:ext>
            </a:extLst>
          </p:cNvPr>
          <p:cNvSpPr/>
          <p:nvPr/>
        </p:nvSpPr>
        <p:spPr>
          <a:xfrm>
            <a:off x="5526091" y="2741761"/>
            <a:ext cx="1206900" cy="4347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VALIDATION</a:t>
            </a:r>
            <a:endParaRPr sz="1000" b="1"/>
          </a:p>
        </p:txBody>
      </p:sp>
      <p:cxnSp>
        <p:nvCxnSpPr>
          <p:cNvPr id="24" name="Google Shape;127;p15">
            <a:extLst>
              <a:ext uri="{FF2B5EF4-FFF2-40B4-BE49-F238E27FC236}">
                <a16:creationId xmlns:a16="http://schemas.microsoft.com/office/drawing/2014/main" id="{8BF8EF26-AE1A-B729-B7AC-0AE3FAC5FFF2}"/>
              </a:ext>
            </a:extLst>
          </p:cNvPr>
          <p:cNvCxnSpPr>
            <a:stCxn id="15" idx="3"/>
            <a:endCxn id="23" idx="1"/>
          </p:cNvCxnSpPr>
          <p:nvPr/>
        </p:nvCxnSpPr>
        <p:spPr>
          <a:xfrm>
            <a:off x="5187241" y="2959111"/>
            <a:ext cx="3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128;p15">
            <a:extLst>
              <a:ext uri="{FF2B5EF4-FFF2-40B4-BE49-F238E27FC236}">
                <a16:creationId xmlns:a16="http://schemas.microsoft.com/office/drawing/2014/main" id="{8EED76AB-5B79-0AAC-15EE-E54019EE42FA}"/>
              </a:ext>
            </a:extLst>
          </p:cNvPr>
          <p:cNvSpPr/>
          <p:nvPr/>
        </p:nvSpPr>
        <p:spPr>
          <a:xfrm>
            <a:off x="5526091" y="3535611"/>
            <a:ext cx="1206900" cy="43470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BEST MODEL</a:t>
            </a:r>
            <a:endParaRPr sz="1000" b="1"/>
          </a:p>
        </p:txBody>
      </p:sp>
      <p:cxnSp>
        <p:nvCxnSpPr>
          <p:cNvPr id="26" name="Google Shape;129;p15">
            <a:extLst>
              <a:ext uri="{FF2B5EF4-FFF2-40B4-BE49-F238E27FC236}">
                <a16:creationId xmlns:a16="http://schemas.microsoft.com/office/drawing/2014/main" id="{DABE24A2-E482-8A0E-D096-020F4377222B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>
            <a:off x="6129541" y="3176461"/>
            <a:ext cx="0" cy="35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130;p15">
            <a:extLst>
              <a:ext uri="{FF2B5EF4-FFF2-40B4-BE49-F238E27FC236}">
                <a16:creationId xmlns:a16="http://schemas.microsoft.com/office/drawing/2014/main" id="{8C11EE64-B583-5363-4785-0104B03C5363}"/>
              </a:ext>
            </a:extLst>
          </p:cNvPr>
          <p:cNvSpPr/>
          <p:nvPr/>
        </p:nvSpPr>
        <p:spPr>
          <a:xfrm>
            <a:off x="5526091" y="4329461"/>
            <a:ext cx="1206900" cy="434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TEST_LR</a:t>
            </a:r>
            <a:endParaRPr sz="1000" b="1"/>
          </a:p>
        </p:txBody>
      </p:sp>
      <p:cxnSp>
        <p:nvCxnSpPr>
          <p:cNvPr id="28" name="Google Shape;131;p15">
            <a:extLst>
              <a:ext uri="{FF2B5EF4-FFF2-40B4-BE49-F238E27FC236}">
                <a16:creationId xmlns:a16="http://schemas.microsoft.com/office/drawing/2014/main" id="{F0F9AFC0-6633-4E76-3188-5AC6D6E0A6A8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>
            <a:off x="6129541" y="3970311"/>
            <a:ext cx="0" cy="35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132;p15">
            <a:extLst>
              <a:ext uri="{FF2B5EF4-FFF2-40B4-BE49-F238E27FC236}">
                <a16:creationId xmlns:a16="http://schemas.microsoft.com/office/drawing/2014/main" id="{5E9EC9A2-86C0-BA49-7366-754912E98487}"/>
              </a:ext>
            </a:extLst>
          </p:cNvPr>
          <p:cNvSpPr/>
          <p:nvPr/>
        </p:nvSpPr>
        <p:spPr>
          <a:xfrm>
            <a:off x="3887166" y="4329461"/>
            <a:ext cx="1206900" cy="434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OUTPUT</a:t>
            </a:r>
            <a:endParaRPr sz="1000" b="1"/>
          </a:p>
        </p:txBody>
      </p:sp>
      <p:cxnSp>
        <p:nvCxnSpPr>
          <p:cNvPr id="30" name="Google Shape;133;p15">
            <a:extLst>
              <a:ext uri="{FF2B5EF4-FFF2-40B4-BE49-F238E27FC236}">
                <a16:creationId xmlns:a16="http://schemas.microsoft.com/office/drawing/2014/main" id="{681F990C-A01F-8C64-63ED-560E7ABE9782}"/>
              </a:ext>
            </a:extLst>
          </p:cNvPr>
          <p:cNvCxnSpPr>
            <a:stCxn id="27" idx="1"/>
            <a:endCxn id="29" idx="3"/>
          </p:cNvCxnSpPr>
          <p:nvPr/>
        </p:nvCxnSpPr>
        <p:spPr>
          <a:xfrm rot="10800000">
            <a:off x="5094091" y="4546811"/>
            <a:ext cx="43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134;p15">
            <a:extLst>
              <a:ext uri="{FF2B5EF4-FFF2-40B4-BE49-F238E27FC236}">
                <a16:creationId xmlns:a16="http://schemas.microsoft.com/office/drawing/2014/main" id="{55109FBF-4799-62E5-D0D5-68DC1E52A5C7}"/>
              </a:ext>
            </a:extLst>
          </p:cNvPr>
          <p:cNvSpPr txBox="1"/>
          <p:nvPr/>
        </p:nvSpPr>
        <p:spPr>
          <a:xfrm>
            <a:off x="5860091" y="4764171"/>
            <a:ext cx="10206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</a:rPr>
              <a:t>INPUT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32" name="Google Shape;135;p15">
            <a:extLst>
              <a:ext uri="{FF2B5EF4-FFF2-40B4-BE49-F238E27FC236}">
                <a16:creationId xmlns:a16="http://schemas.microsoft.com/office/drawing/2014/main" id="{B4ED6DF6-7925-1981-225B-0D6DDA6A1328}"/>
              </a:ext>
            </a:extLst>
          </p:cNvPr>
          <p:cNvSpPr txBox="1"/>
          <p:nvPr/>
        </p:nvSpPr>
        <p:spPr>
          <a:xfrm>
            <a:off x="540774" y="5001254"/>
            <a:ext cx="15837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</a:rPr>
              <a:t>GROUND TRUTH</a:t>
            </a:r>
            <a:endParaRPr sz="1200" b="1" dirty="0">
              <a:solidFill>
                <a:schemeClr val="dk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A968E4-34CB-226F-0444-724B837E8556}"/>
              </a:ext>
            </a:extLst>
          </p:cNvPr>
          <p:cNvSpPr txBox="1"/>
          <p:nvPr/>
        </p:nvSpPr>
        <p:spPr>
          <a:xfrm>
            <a:off x="540774" y="1066040"/>
            <a:ext cx="389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Model:  U-Net, DnCNN {Locally Trained}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4268EE-9B6C-7B3A-E3DB-3BE6180A772E}"/>
              </a:ext>
            </a:extLst>
          </p:cNvPr>
          <p:cNvSpPr txBox="1"/>
          <p:nvPr/>
        </p:nvSpPr>
        <p:spPr>
          <a:xfrm>
            <a:off x="2476604" y="5547829"/>
            <a:ext cx="342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 for </a:t>
            </a:r>
            <a:r>
              <a:rPr lang="en-US" dirty="0">
                <a:hlinkClick r:id="rId3"/>
              </a:rPr>
              <a:t>U-Net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DnCNN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11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4CF3B-FAFF-F863-CF98-6C79F8192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D88C86-6C54-8A54-9F9C-88FDC54BA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134" y="5887245"/>
            <a:ext cx="1426341" cy="696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DF9C48-81BC-F99C-3585-2BF4C3B911F5}"/>
              </a:ext>
            </a:extLst>
          </p:cNvPr>
          <p:cNvSpPr txBox="1"/>
          <p:nvPr/>
        </p:nvSpPr>
        <p:spPr>
          <a:xfrm>
            <a:off x="600240" y="474186"/>
            <a:ext cx="224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RESTORATION</a:t>
            </a:r>
          </a:p>
        </p:txBody>
      </p:sp>
      <p:sp>
        <p:nvSpPr>
          <p:cNvPr id="2" name="Google Shape;140;p16">
            <a:extLst>
              <a:ext uri="{FF2B5EF4-FFF2-40B4-BE49-F238E27FC236}">
                <a16:creationId xmlns:a16="http://schemas.microsoft.com/office/drawing/2014/main" id="{D8823491-7704-219B-206B-BE4522605394}"/>
              </a:ext>
            </a:extLst>
          </p:cNvPr>
          <p:cNvSpPr txBox="1"/>
          <p:nvPr/>
        </p:nvSpPr>
        <p:spPr>
          <a:xfrm>
            <a:off x="814331" y="1539930"/>
            <a:ext cx="15837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</a:rPr>
              <a:t>PRE-TRAINED WEIGHTS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34" name="Google Shape;141;p16">
            <a:extLst>
              <a:ext uri="{FF2B5EF4-FFF2-40B4-BE49-F238E27FC236}">
                <a16:creationId xmlns:a16="http://schemas.microsoft.com/office/drawing/2014/main" id="{F8C25A2D-2918-5075-6F2E-D1941817B766}"/>
              </a:ext>
            </a:extLst>
          </p:cNvPr>
          <p:cNvSpPr/>
          <p:nvPr/>
        </p:nvSpPr>
        <p:spPr>
          <a:xfrm>
            <a:off x="2496048" y="2060000"/>
            <a:ext cx="1206900" cy="43470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TEST_LR</a:t>
            </a:r>
            <a:endParaRPr sz="1000" b="1" dirty="0"/>
          </a:p>
        </p:txBody>
      </p:sp>
      <p:sp>
        <p:nvSpPr>
          <p:cNvPr id="35" name="Google Shape;142;p16">
            <a:extLst>
              <a:ext uri="{FF2B5EF4-FFF2-40B4-BE49-F238E27FC236}">
                <a16:creationId xmlns:a16="http://schemas.microsoft.com/office/drawing/2014/main" id="{099DAD8E-04BF-F6BA-B481-A921788617B5}"/>
              </a:ext>
            </a:extLst>
          </p:cNvPr>
          <p:cNvSpPr/>
          <p:nvPr/>
        </p:nvSpPr>
        <p:spPr>
          <a:xfrm>
            <a:off x="814323" y="2059987"/>
            <a:ext cx="1206900" cy="434700"/>
          </a:xfrm>
          <a:prstGeom prst="roundRect">
            <a:avLst>
              <a:gd name="adj" fmla="val 16667"/>
            </a:avLst>
          </a:prstGeom>
          <a:solidFill>
            <a:schemeClr val="tx1">
              <a:lumMod val="25000"/>
              <a:lumOff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MODEL</a:t>
            </a:r>
            <a:endParaRPr sz="1000" b="1" dirty="0"/>
          </a:p>
        </p:txBody>
      </p:sp>
      <p:cxnSp>
        <p:nvCxnSpPr>
          <p:cNvPr id="36" name="Google Shape;143;p16">
            <a:extLst>
              <a:ext uri="{FF2B5EF4-FFF2-40B4-BE49-F238E27FC236}">
                <a16:creationId xmlns:a16="http://schemas.microsoft.com/office/drawing/2014/main" id="{157EFBA8-034F-44D1-952C-28D4F9BFDA21}"/>
              </a:ext>
            </a:extLst>
          </p:cNvPr>
          <p:cNvCxnSpPr>
            <a:stCxn id="35" idx="3"/>
            <a:endCxn id="34" idx="1"/>
          </p:cNvCxnSpPr>
          <p:nvPr/>
        </p:nvCxnSpPr>
        <p:spPr>
          <a:xfrm>
            <a:off x="2021223" y="2277337"/>
            <a:ext cx="47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144;p16">
            <a:extLst>
              <a:ext uri="{FF2B5EF4-FFF2-40B4-BE49-F238E27FC236}">
                <a16:creationId xmlns:a16="http://schemas.microsoft.com/office/drawing/2014/main" id="{3C967152-E9BE-9913-49A2-30673707DB37}"/>
              </a:ext>
            </a:extLst>
          </p:cNvPr>
          <p:cNvSpPr/>
          <p:nvPr/>
        </p:nvSpPr>
        <p:spPr>
          <a:xfrm>
            <a:off x="4177773" y="2069537"/>
            <a:ext cx="1206900" cy="4347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OUTPUT</a:t>
            </a:r>
            <a:endParaRPr sz="1000" b="1" dirty="0"/>
          </a:p>
        </p:txBody>
      </p:sp>
      <p:cxnSp>
        <p:nvCxnSpPr>
          <p:cNvPr id="38" name="Google Shape;145;p16">
            <a:extLst>
              <a:ext uri="{FF2B5EF4-FFF2-40B4-BE49-F238E27FC236}">
                <a16:creationId xmlns:a16="http://schemas.microsoft.com/office/drawing/2014/main" id="{F73C281A-1596-CD7C-3D6A-5C7E62F1E92B}"/>
              </a:ext>
            </a:extLst>
          </p:cNvPr>
          <p:cNvCxnSpPr>
            <a:stCxn id="34" idx="3"/>
            <a:endCxn id="37" idx="1"/>
          </p:cNvCxnSpPr>
          <p:nvPr/>
        </p:nvCxnSpPr>
        <p:spPr>
          <a:xfrm>
            <a:off x="3702948" y="2277350"/>
            <a:ext cx="4749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Google Shape;146;p16">
            <a:extLst>
              <a:ext uri="{FF2B5EF4-FFF2-40B4-BE49-F238E27FC236}">
                <a16:creationId xmlns:a16="http://schemas.microsoft.com/office/drawing/2014/main" id="{C7F65E89-94B4-320A-C192-2FAD3019D529}"/>
              </a:ext>
            </a:extLst>
          </p:cNvPr>
          <p:cNvSpPr/>
          <p:nvPr/>
        </p:nvSpPr>
        <p:spPr>
          <a:xfrm>
            <a:off x="5984009" y="2069537"/>
            <a:ext cx="1206900" cy="434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TEST_HR</a:t>
            </a:r>
            <a:endParaRPr sz="1000" b="1"/>
          </a:p>
        </p:txBody>
      </p:sp>
      <p:sp>
        <p:nvSpPr>
          <p:cNvPr id="40" name="Google Shape;147;p16">
            <a:extLst>
              <a:ext uri="{FF2B5EF4-FFF2-40B4-BE49-F238E27FC236}">
                <a16:creationId xmlns:a16="http://schemas.microsoft.com/office/drawing/2014/main" id="{AEE9E350-90CE-1A8E-0731-4BDBA2331D1F}"/>
              </a:ext>
            </a:extLst>
          </p:cNvPr>
          <p:cNvSpPr txBox="1"/>
          <p:nvPr/>
        </p:nvSpPr>
        <p:spPr>
          <a:xfrm>
            <a:off x="5846434" y="1757526"/>
            <a:ext cx="15837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</a:rPr>
              <a:t>GROUND TRUTH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847570-8B93-7709-3EEB-5841F0BE557C}"/>
              </a:ext>
            </a:extLst>
          </p:cNvPr>
          <p:cNvSpPr txBox="1"/>
          <p:nvPr/>
        </p:nvSpPr>
        <p:spPr>
          <a:xfrm>
            <a:off x="648929" y="1028157"/>
            <a:ext cx="421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Model: SwinIR, Real ESR-GAN {Pre-Trained}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7B559F-9155-1CEF-0BF9-D4716ADB95B8}"/>
              </a:ext>
            </a:extLst>
          </p:cNvPr>
          <p:cNvSpPr txBox="1"/>
          <p:nvPr/>
        </p:nvSpPr>
        <p:spPr>
          <a:xfrm>
            <a:off x="2258673" y="2762005"/>
            <a:ext cx="425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 for </a:t>
            </a:r>
            <a:r>
              <a:rPr lang="en-US" dirty="0">
                <a:hlinkClick r:id="rId3"/>
              </a:rPr>
              <a:t>SwinIR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Real_ESR-GAN 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257EFA-ABB8-C6ED-5822-B33A16F13873}"/>
              </a:ext>
            </a:extLst>
          </p:cNvPr>
          <p:cNvSpPr txBox="1"/>
          <p:nvPr/>
        </p:nvSpPr>
        <p:spPr>
          <a:xfrm>
            <a:off x="600240" y="3336826"/>
            <a:ext cx="79362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Comparison Metrics:</a:t>
            </a:r>
            <a:endParaRPr lang="en-US" sz="1600" dirty="0"/>
          </a:p>
          <a:p>
            <a:r>
              <a:rPr lang="en-US" sz="1600" b="1" dirty="0"/>
              <a:t>Compression Ratio</a:t>
            </a:r>
            <a:r>
              <a:rPr lang="en-US" sz="1600" dirty="0"/>
              <a:t>:</a:t>
            </a:r>
          </a:p>
          <a:p>
            <a:r>
              <a:rPr lang="en-US" sz="1600" dirty="0"/>
              <a:t>Ratio of original size to compressed size. </a:t>
            </a:r>
          </a:p>
          <a:p>
            <a:r>
              <a:rPr lang="en-US" sz="1600" dirty="0"/>
              <a:t>Higher ratio = greater compression.</a:t>
            </a:r>
          </a:p>
          <a:p>
            <a:endParaRPr lang="en-US" sz="1600" dirty="0"/>
          </a:p>
          <a:p>
            <a:r>
              <a:rPr lang="en-US" sz="1600" b="1" dirty="0"/>
              <a:t>PSNR (Peak Signal-to-Noise Ratio):</a:t>
            </a:r>
          </a:p>
          <a:p>
            <a:r>
              <a:rPr lang="en-US" sz="1600" dirty="0"/>
              <a:t>Measures image quality after compression (in dB). </a:t>
            </a:r>
          </a:p>
          <a:p>
            <a:r>
              <a:rPr lang="en-US" sz="1600" dirty="0"/>
              <a:t>Higher PSNR = better quality, less distortion.</a:t>
            </a:r>
          </a:p>
          <a:p>
            <a:endParaRPr lang="en-US" sz="1600" dirty="0"/>
          </a:p>
          <a:p>
            <a:r>
              <a:rPr lang="en-US" sz="1600" b="1" dirty="0"/>
              <a:t>SSIM (Structural Similarity Index):</a:t>
            </a:r>
          </a:p>
          <a:p>
            <a:r>
              <a:rPr lang="en-US" sz="1600" dirty="0"/>
              <a:t>Compares original and compressed images based on human perception.</a:t>
            </a:r>
          </a:p>
          <a:p>
            <a:r>
              <a:rPr lang="en-US" sz="1600" dirty="0"/>
              <a:t>Ranges from 0 (poor) to 1 (perfect similarity).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F4CE7B-3CF1-7757-2004-E09E86F69045}"/>
              </a:ext>
            </a:extLst>
          </p:cNvPr>
          <p:cNvSpPr txBox="1"/>
          <p:nvPr/>
        </p:nvSpPr>
        <p:spPr>
          <a:xfrm>
            <a:off x="8959269" y="3244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35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F06B3-9039-5619-1AF1-68C973ECC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310979-D0C1-338F-FD63-CA1707F27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134" y="5887245"/>
            <a:ext cx="1426341" cy="696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421212-3B3E-5690-A6A9-9254BC0956F5}"/>
              </a:ext>
            </a:extLst>
          </p:cNvPr>
          <p:cNvSpPr txBox="1"/>
          <p:nvPr/>
        </p:nvSpPr>
        <p:spPr>
          <a:xfrm>
            <a:off x="540774" y="499977"/>
            <a:ext cx="224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RESTORATION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33FFB1-6FF8-F6D7-C389-E5492A1C8A9D}"/>
              </a:ext>
            </a:extLst>
          </p:cNvPr>
          <p:cNvSpPr txBox="1"/>
          <p:nvPr/>
        </p:nvSpPr>
        <p:spPr>
          <a:xfrm>
            <a:off x="540774" y="1066040"/>
            <a:ext cx="237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1: Real ESR-GAN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682F92C-04B8-4FF7-EBDD-412162F30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534" y="2197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5" descr="Generative adversarial networks explained - IBM Developer">
            <a:extLst>
              <a:ext uri="{FF2B5EF4-FFF2-40B4-BE49-F238E27FC236}">
                <a16:creationId xmlns:a16="http://schemas.microsoft.com/office/drawing/2014/main" id="{01BAF37C-8BD9-9710-E59B-2BDFAA4F2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534" y="1930400"/>
            <a:ext cx="59436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9DC1092-08D2-A399-203D-39113966B752}"/>
              </a:ext>
            </a:extLst>
          </p:cNvPr>
          <p:cNvSpPr txBox="1"/>
          <p:nvPr/>
        </p:nvSpPr>
        <p:spPr>
          <a:xfrm>
            <a:off x="3605536" y="5231739"/>
            <a:ext cx="170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GAN works</a:t>
            </a:r>
          </a:p>
        </p:txBody>
      </p:sp>
    </p:spTree>
    <p:extLst>
      <p:ext uri="{BB962C8B-B14F-4D97-AF65-F5344CB8AC3E}">
        <p14:creationId xmlns:p14="http://schemas.microsoft.com/office/powerpoint/2010/main" val="1162430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1361</Words>
  <Application>Microsoft Macintosh PowerPoint</Application>
  <PresentationFormat>On-screen Show (4:3)</PresentationFormat>
  <Paragraphs>279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Arial</vt:lpstr>
      <vt:lpstr>Calibri</vt:lpstr>
      <vt:lpstr>Impact</vt:lpstr>
      <vt:lpstr>Trebuchet MS</vt:lpstr>
      <vt:lpstr>Office Theme</vt:lpstr>
      <vt:lpstr>ADVANCED IMAGE COMPRESSION  AND IMAGE RESTORATION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dc:creator>Default</dc:creator>
  <cp:lastModifiedBy>Tummala, Vasista</cp:lastModifiedBy>
  <cp:revision>11</cp:revision>
  <dcterms:created xsi:type="dcterms:W3CDTF">2014-03-25T18:01:38Z</dcterms:created>
  <dcterms:modified xsi:type="dcterms:W3CDTF">2024-11-25T17:19:34Z</dcterms:modified>
</cp:coreProperties>
</file>